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1"/>
  </p:notesMasterIdLst>
  <p:handoutMasterIdLst>
    <p:handoutMasterId r:id="rId42"/>
  </p:handoutMasterIdLst>
  <p:sldIdLst>
    <p:sldId id="257" r:id="rId5"/>
    <p:sldId id="258" r:id="rId6"/>
    <p:sldId id="259" r:id="rId7"/>
    <p:sldId id="435" r:id="rId8"/>
    <p:sldId id="270" r:id="rId9"/>
    <p:sldId id="275" r:id="rId10"/>
    <p:sldId id="276" r:id="rId11"/>
    <p:sldId id="289" r:id="rId12"/>
    <p:sldId id="288" r:id="rId13"/>
    <p:sldId id="277" r:id="rId14"/>
    <p:sldId id="278" r:id="rId15"/>
    <p:sldId id="269" r:id="rId16"/>
    <p:sldId id="282" r:id="rId17"/>
    <p:sldId id="283" r:id="rId18"/>
    <p:sldId id="284" r:id="rId19"/>
    <p:sldId id="286" r:id="rId20"/>
    <p:sldId id="436" r:id="rId21"/>
    <p:sldId id="291" r:id="rId22"/>
    <p:sldId id="279" r:id="rId23"/>
    <p:sldId id="281" r:id="rId24"/>
    <p:sldId id="292" r:id="rId25"/>
    <p:sldId id="293" r:id="rId26"/>
    <p:sldId id="294" r:id="rId27"/>
    <p:sldId id="295" r:id="rId28"/>
    <p:sldId id="296" r:id="rId29"/>
    <p:sldId id="297" r:id="rId30"/>
    <p:sldId id="422" r:id="rId31"/>
    <p:sldId id="423" r:id="rId32"/>
    <p:sldId id="424" r:id="rId33"/>
    <p:sldId id="426" r:id="rId34"/>
    <p:sldId id="428" r:id="rId35"/>
    <p:sldId id="429" r:id="rId36"/>
    <p:sldId id="430" r:id="rId37"/>
    <p:sldId id="431" r:id="rId38"/>
    <p:sldId id="434" r:id="rId39"/>
    <p:sldId id="433" r:id="rId40"/>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3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26" autoAdjust="0"/>
    <p:restoredTop sz="92440" autoAdjust="0"/>
  </p:normalViewPr>
  <p:slideViewPr>
    <p:cSldViewPr snapToGrid="0" snapToObjects="1" showGuides="1">
      <p:cViewPr>
        <p:scale>
          <a:sx n="180" d="100"/>
          <a:sy n="180" d="100"/>
        </p:scale>
        <p:origin x="1614" y="3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50" d="100"/>
          <a:sy n="150" d="100"/>
        </p:scale>
        <p:origin x="608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dirty="0">
              <a:latin typeface="Arial" panose="020B0604020202020204" pitchFamily="34"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79B33-A94D-4C8C-88C2-619932967EF3}" type="datetimeFigureOut">
              <a:rPr lang="fr-CH" smtClean="0">
                <a:latin typeface="Arial" panose="020B0604020202020204" pitchFamily="34" charset="0"/>
              </a:rPr>
              <a:t>02.08.2024</a:t>
            </a:fld>
            <a:endParaRPr lang="fr-CH" dirty="0">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a:t>
            </a:fld>
            <a:endParaRPr lang="fr-CH" dirty="0">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F8103E42-5239-1A40-AD33-3EE7E9DDF5FD}" type="datetimeFigureOut">
              <a:rPr lang="fr-FR" smtClean="0"/>
              <a:pPr/>
              <a:t>02/08/2024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a:t>
            </a:fld>
            <a:endParaRPr lang="fr-FR" dirty="0"/>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a:t>
            </a:fld>
            <a:endParaRPr lang="fr-FR" dirty="0"/>
          </a:p>
        </p:txBody>
      </p:sp>
    </p:spTree>
    <p:extLst>
      <p:ext uri="{BB962C8B-B14F-4D97-AF65-F5344CB8AC3E}">
        <p14:creationId xmlns:p14="http://schemas.microsoft.com/office/powerpoint/2010/main" val="113833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CNN-based nnU-Net is the most suitable framework for calcium segmentation as calcium is monolithic and localized rather than requiring global contexts which transformer-based models can provide.</a:t>
            </a:r>
          </a:p>
          <a:p>
            <a:r>
              <a:rPr lang="en-US" dirty="0"/>
              <a:t>Supervised pre-training nnU-Net with lumen and wall (</a:t>
            </a:r>
            <a:r>
              <a:rPr lang="en-US" dirty="0" err="1"/>
              <a:t>LaW</a:t>
            </a:r>
            <a:r>
              <a:rPr lang="en-US" dirty="0"/>
              <a:t> OCT) segmentation significantly improves 3D nnU-Net segmentation since it directs the model to relevant parts of arteries in OCT images.</a:t>
            </a:r>
          </a:p>
          <a:p>
            <a:r>
              <a:rPr lang="en-US" dirty="0"/>
              <a:t>3D segmentation retains continuity better than its 2D counterpart as 3D kernel is implicitly a 3D morphological operation.</a:t>
            </a:r>
          </a:p>
          <a:p>
            <a:r>
              <a:rPr lang="en-US" dirty="0"/>
              <a:t>Unimodal SSL algorithms do not outperform nnU-Net pointing out that suitable pre-text tasks are needed to be further researched.</a:t>
            </a:r>
          </a:p>
          <a:p>
            <a:r>
              <a:rPr lang="en-US" dirty="0"/>
              <a:t>Multi-modal SSL on co-registered OCT images can equally improve 3D segmentation as supervised pre-training while costing less.</a:t>
            </a:r>
          </a:p>
          <a:p>
            <a:endParaRPr lang="en-US"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a:t>
            </a:fld>
            <a:endParaRPr lang="fr-FR" dirty="0"/>
          </a:p>
        </p:txBody>
      </p:sp>
    </p:spTree>
    <p:extLst>
      <p:ext uri="{BB962C8B-B14F-4D97-AF65-F5344CB8AC3E}">
        <p14:creationId xmlns:p14="http://schemas.microsoft.com/office/powerpoint/2010/main" val="2169115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a:t>
            </a:fld>
            <a:endParaRPr lang="fr-FR" dirty="0"/>
          </a:p>
        </p:txBody>
      </p:sp>
    </p:spTree>
    <p:extLst>
      <p:ext uri="{BB962C8B-B14F-4D97-AF65-F5344CB8AC3E}">
        <p14:creationId xmlns:p14="http://schemas.microsoft.com/office/powerpoint/2010/main" val="3649918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4</a:t>
            </a:fld>
            <a:endParaRPr lang="fr-FR" dirty="0"/>
          </a:p>
        </p:txBody>
      </p:sp>
    </p:spTree>
    <p:extLst>
      <p:ext uri="{BB962C8B-B14F-4D97-AF65-F5344CB8AC3E}">
        <p14:creationId xmlns:p14="http://schemas.microsoft.com/office/powerpoint/2010/main" val="401104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7</a:t>
            </a:fld>
            <a:endParaRPr lang="fr-FR" dirty="0"/>
          </a:p>
        </p:txBody>
      </p:sp>
    </p:spTree>
    <p:extLst>
      <p:ext uri="{BB962C8B-B14F-4D97-AF65-F5344CB8AC3E}">
        <p14:creationId xmlns:p14="http://schemas.microsoft.com/office/powerpoint/2010/main" val="2502086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8</a:t>
            </a:fld>
            <a:endParaRPr lang="fr-FR" dirty="0"/>
          </a:p>
        </p:txBody>
      </p:sp>
    </p:spTree>
    <p:extLst>
      <p:ext uri="{BB962C8B-B14F-4D97-AF65-F5344CB8AC3E}">
        <p14:creationId xmlns:p14="http://schemas.microsoft.com/office/powerpoint/2010/main" val="1959696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12</a:t>
            </a:fld>
            <a:endParaRPr lang="fr-FR" dirty="0"/>
          </a:p>
        </p:txBody>
      </p:sp>
    </p:spTree>
    <p:extLst>
      <p:ext uri="{BB962C8B-B14F-4D97-AF65-F5344CB8AC3E}">
        <p14:creationId xmlns:p14="http://schemas.microsoft.com/office/powerpoint/2010/main" val="148735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18</a:t>
            </a:fld>
            <a:endParaRPr lang="fr-FR" dirty="0"/>
          </a:p>
        </p:txBody>
      </p:sp>
    </p:spTree>
    <p:extLst>
      <p:ext uri="{BB962C8B-B14F-4D97-AF65-F5344CB8AC3E}">
        <p14:creationId xmlns:p14="http://schemas.microsoft.com/office/powerpoint/2010/main" val="1194899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dirty="0"/>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fr-FR" dirty="0"/>
              <a:t>Modifier les styles du texte du masque</a:t>
            </a:r>
          </a:p>
        </p:txBody>
      </p:sp>
    </p:spTree>
    <p:extLst>
      <p:ext uri="{BB962C8B-B14F-4D97-AF65-F5344CB8AC3E}">
        <p14:creationId xmlns:p14="http://schemas.microsoft.com/office/powerpoint/2010/main" val="57788087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26" userDrawn="1">
          <p15:clr>
            <a:srgbClr val="FBAE40"/>
          </p15:clr>
        </p15:guide>
        <p15:guide id="5" orient="horz" pos="123" userDrawn="1">
          <p15:clr>
            <a:srgbClr val="FBAE40"/>
          </p15:clr>
        </p15:guide>
        <p15:guide id="6" orient="horz" pos="3117" userDrawn="1">
          <p15:clr>
            <a:srgbClr val="FBAE40"/>
          </p15:clr>
        </p15:guide>
        <p15:guide id="7" pos="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4875" y="1563688"/>
            <a:ext cx="3671466" cy="3263504"/>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4959772" y="1563688"/>
            <a:ext cx="3671466" cy="3263504"/>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dirty="0"/>
              <a:t>Naravich Chutisilp</a:t>
            </a:r>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776706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dirty="0"/>
              <a:t>Naravich Chutisilp</a:t>
            </a:r>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074039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8239125" cy="5143500"/>
          </a:xfrm>
        </p:spPr>
        <p:txBody>
          <a:bodyPr/>
          <a:lstStyle/>
          <a:p>
            <a:r>
              <a:rPr lang="fr-FR" dirty="0"/>
              <a:t>Cliquez sur l'icône pour ajouter une image</a:t>
            </a:r>
          </a:p>
        </p:txBody>
      </p:sp>
      <p:sp>
        <p:nvSpPr>
          <p:cNvPr id="2" name="Title 1"/>
          <p:cNvSpPr>
            <a:spLocks noGrp="1"/>
          </p:cNvSpPr>
          <p:nvPr>
            <p:ph type="title"/>
          </p:nvPr>
        </p:nvSpPr>
        <p:spPr>
          <a:xfrm>
            <a:off x="6405563" y="2571750"/>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dirty="0"/>
              <a:t>Naravich Chutisilp</a:t>
            </a:r>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40948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dirty="0"/>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dirty="0"/>
              <a:t>Naravich Chutisilp</a:t>
            </a:r>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201727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3114674"/>
            <a:ext cx="8239125" cy="2028825"/>
          </a:xfrm>
        </p:spPr>
        <p:txBody>
          <a:bodyPr/>
          <a:lstStyle/>
          <a:p>
            <a:r>
              <a:rPr lang="fr-FR" dirty="0"/>
              <a:t>Cliquez sur l'icône pour ajouter une image</a:t>
            </a:r>
          </a:p>
        </p:txBody>
      </p:sp>
      <p:sp>
        <p:nvSpPr>
          <p:cNvPr id="4" name="Espace réservé du texte 3"/>
          <p:cNvSpPr>
            <a:spLocks noGrp="1"/>
          </p:cNvSpPr>
          <p:nvPr>
            <p:ph type="body" sz="quarter" idx="17"/>
          </p:nvPr>
        </p:nvSpPr>
        <p:spPr>
          <a:xfrm>
            <a:off x="904875" y="1563688"/>
            <a:ext cx="7646988" cy="1436687"/>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dirty="0"/>
              <a:t>Naravich Chutisilp</a:t>
            </a:r>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115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dirty="0"/>
              <a:t>Naravich Chutisilp</a:t>
            </a:r>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894840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960121" y="480060"/>
            <a:ext cx="7565774" cy="960120"/>
          </a:xfrm>
        </p:spPr>
        <p:txBody>
          <a:bodyPr lIns="0" tIns="0" rIns="0" bIns="0" anchor="b" anchorCtr="0"/>
          <a:lstStyle>
            <a:lvl1pPr>
              <a:defRPr sz="3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960121" y="1577339"/>
            <a:ext cx="7565774" cy="30861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555498" y="1028700"/>
            <a:ext cx="0" cy="41148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960120" y="4767263"/>
            <a:ext cx="3086100" cy="273844"/>
          </a:xfrm>
        </p:spPr>
        <p:txBody>
          <a:bodyPr lIns="0"/>
          <a:lstStyle>
            <a:lvl1pPr algn="l">
              <a:defRPr/>
            </a:lvl1pPr>
          </a:lstStyle>
          <a:p>
            <a:endParaRPr lang="en-US" dirty="0"/>
          </a:p>
        </p:txBody>
      </p:sp>
    </p:spTree>
    <p:extLst>
      <p:ext uri="{BB962C8B-B14F-4D97-AF65-F5344CB8AC3E}">
        <p14:creationId xmlns:p14="http://schemas.microsoft.com/office/powerpoint/2010/main" val="13707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dirty="0"/>
              <a:t>Cliquez sur l'icône pour ajouter une image</a:t>
            </a:r>
          </a:p>
        </p:txBody>
      </p:sp>
      <p:sp>
        <p:nvSpPr>
          <p:cNvPr id="12" name="Espace réservé de la date 11"/>
          <p:cNvSpPr>
            <a:spLocks noGrp="1"/>
          </p:cNvSpPr>
          <p:nvPr>
            <p:ph type="dt" sz="half" idx="14"/>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dirty="0"/>
              <a:t>Naravich Chutisilp</a:t>
            </a:r>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988864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dirty="0"/>
              <a:t>Cliquez sur l'icône pour ajouter une image</a:t>
            </a:r>
          </a:p>
        </p:txBody>
      </p:sp>
      <p:sp>
        <p:nvSpPr>
          <p:cNvPr id="12" name="Espace réservé de la date 11"/>
          <p:cNvSpPr>
            <a:spLocks noGrp="1"/>
          </p:cNvSpPr>
          <p:nvPr>
            <p:ph type="dt" sz="half" idx="14"/>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dirty="0"/>
              <a:t>Naravich Chutisilp</a:t>
            </a:r>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68177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dirty="0"/>
              <a:t>Cliquez sur l'icône pour ajouter une image</a:t>
            </a:r>
          </a:p>
        </p:txBody>
      </p:sp>
      <p:sp>
        <p:nvSpPr>
          <p:cNvPr id="8" name="Espace réservé de la date 7"/>
          <p:cNvSpPr>
            <a:spLocks noGrp="1"/>
          </p:cNvSpPr>
          <p:nvPr>
            <p:ph type="dt" sz="half" idx="14"/>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dirty="0"/>
              <a:t>Naravich Chutisilp</a:t>
            </a:r>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32229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dirty="0"/>
              <a:t>Naravich Chutisilp</a:t>
            </a:r>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369627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dirty="0"/>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dirty="0"/>
              <a:t>Naravich Chutisilp</a:t>
            </a:r>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143184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dirty="0"/>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dirty="0"/>
              <a:t>Naravich Chutisilp</a:t>
            </a:r>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904876" y="131032"/>
            <a:ext cx="3144520" cy="1072753"/>
          </a:xfrm>
        </p:spPr>
        <p:txBody>
          <a:bodyPr/>
          <a:lstStyle/>
          <a:p>
            <a:r>
              <a:rPr lang="fr-FR" dirty="0"/>
              <a:t>Modifiez le style du titre</a:t>
            </a:r>
          </a:p>
        </p:txBody>
      </p:sp>
    </p:spTree>
    <p:extLst>
      <p:ext uri="{BB962C8B-B14F-4D97-AF65-F5344CB8AC3E}">
        <p14:creationId xmlns:p14="http://schemas.microsoft.com/office/powerpoint/2010/main" val="1698958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dirty="0"/>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dirty="0"/>
              <a:t>Naravich Chutisilp</a:t>
            </a:r>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4049395" y="131032"/>
            <a:ext cx="3144520" cy="1072753"/>
          </a:xfrm>
        </p:spPr>
        <p:txBody>
          <a:bodyPr/>
          <a:lstStyle/>
          <a:p>
            <a:r>
              <a:rPr lang="fr-FR" dirty="0"/>
              <a:t>Modifiez le style du titre</a:t>
            </a:r>
          </a:p>
        </p:txBody>
      </p:sp>
    </p:spTree>
    <p:extLst>
      <p:ext uri="{BB962C8B-B14F-4D97-AF65-F5344CB8AC3E}">
        <p14:creationId xmlns:p14="http://schemas.microsoft.com/office/powerpoint/2010/main" val="253142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dirty="0"/>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dirty="0"/>
              <a:t>Naravich Chutisilp</a:t>
            </a:r>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34545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31032"/>
            <a:ext cx="3667125" cy="1072753"/>
          </a:xfrm>
          <a:prstGeom prst="rect">
            <a:avLst/>
          </a:prstGeom>
        </p:spPr>
        <p:txBody>
          <a:bodyPr vert="horz" lIns="180000" tIns="0" rIns="72000" bIns="4680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fr-FR" dirty="0"/>
              <a:t>Modifier les styles du texte du masque</a:t>
            </a:r>
          </a:p>
          <a:p>
            <a:pPr lvl="1"/>
            <a:r>
              <a:rPr lang="fr-FR" dirty="0"/>
              <a:t>Deuxième niveau</a:t>
            </a:r>
          </a:p>
          <a:p>
            <a:pPr lvl="2"/>
            <a:r>
              <a:rPr lang="fr-FR" dirty="0"/>
              <a:t>Troisième niveau
Quatrième niveau
Cinquième niveau</a:t>
            </a:r>
            <a:endParaRPr lang="en-US" dirty="0"/>
          </a:p>
        </p:txBody>
      </p:sp>
      <p:sp>
        <p:nvSpPr>
          <p:cNvPr id="4" name="Date Placeholder 3"/>
          <p:cNvSpPr>
            <a:spLocks noGrp="1"/>
          </p:cNvSpPr>
          <p:nvPr>
            <p:ph type="dt" sz="half" idx="2"/>
          </p:nvPr>
        </p:nvSpPr>
        <p:spPr>
          <a:xfrm rot="16200000">
            <a:off x="-1221413" y="2778452"/>
            <a:ext cx="3341052" cy="91152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fr-CH" dirty="0"/>
              <a:t>MASTER THESIS DEFENSE / MULTI-MODAL SSL </a:t>
            </a:r>
            <a:r>
              <a:rPr lang="en-US" dirty="0"/>
              <a:t>FOR</a:t>
            </a:r>
            <a:r>
              <a:rPr lang="fr-CH" dirty="0"/>
              <a:t> CALCIUM SEGMENTATION ON OCT IMAGES</a:t>
            </a:r>
            <a:endParaRPr lang="fr-FR" dirty="0"/>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fr-FR" dirty="0"/>
              <a:t>Naravich Chutisilp</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fr-FR" smtClean="0"/>
              <a:pPr/>
              <a:t>‹#›</a:t>
            </a:fld>
            <a:endParaRPr lang="fr-FR" dirty="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18"/>
          <a:stretch>
            <a:fillRect/>
          </a:stretch>
        </p:blipFill>
        <p:spPr>
          <a:xfrm>
            <a:off x="130273" y="132334"/>
            <a:ext cx="653952" cy="283022"/>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430003"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1" r:id="rId3"/>
    <p:sldLayoutId id="2147483673" r:id="rId4"/>
    <p:sldLayoutId id="2147483662" r:id="rId5"/>
    <p:sldLayoutId id="2147483674" r:id="rId6"/>
    <p:sldLayoutId id="2147483675" r:id="rId7"/>
    <p:sldLayoutId id="2147483682" r:id="rId8"/>
    <p:sldLayoutId id="2147483676" r:id="rId9"/>
    <p:sldLayoutId id="2147483664" r:id="rId10"/>
    <p:sldLayoutId id="2147483666" r:id="rId11"/>
    <p:sldLayoutId id="2147483677" r:id="rId12"/>
    <p:sldLayoutId id="2147483678" r:id="rId13"/>
    <p:sldLayoutId id="2147483679" r:id="rId14"/>
    <p:sldLayoutId id="2147483667" r:id="rId15"/>
    <p:sldLayoutId id="2147483683" r:id="rId16"/>
  </p:sldLayoutIdLst>
  <p:hf hdr="0"/>
  <p:txStyles>
    <p:title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F21C7-56BC-A74B-BA53-D2D4021D16E5}"/>
              </a:ext>
            </a:extLst>
          </p:cNvPr>
          <p:cNvSpPr>
            <a:spLocks noGrp="1"/>
          </p:cNvSpPr>
          <p:nvPr>
            <p:ph type="title"/>
          </p:nvPr>
        </p:nvSpPr>
        <p:spPr/>
        <p:txBody>
          <a:bodyPr>
            <a:normAutofit fontScale="90000"/>
          </a:bodyPr>
          <a:lstStyle/>
          <a:p>
            <a:r>
              <a:rPr lang="fr-FR" dirty="0" err="1"/>
              <a:t>Multi-Modal</a:t>
            </a:r>
            <a:r>
              <a:rPr lang="fr-FR" dirty="0"/>
              <a:t> Self-</a:t>
            </a:r>
            <a:r>
              <a:rPr lang="fr-FR" dirty="0" err="1"/>
              <a:t>Supervised</a:t>
            </a:r>
            <a:r>
              <a:rPr lang="fr-FR" dirty="0"/>
              <a:t> Learning For Calcium Segmentation on OCT Images</a:t>
            </a:r>
          </a:p>
        </p:txBody>
      </p:sp>
      <p:sp>
        <p:nvSpPr>
          <p:cNvPr id="3" name="Espace réservé du texte 2">
            <a:extLst>
              <a:ext uri="{FF2B5EF4-FFF2-40B4-BE49-F238E27FC236}">
                <a16:creationId xmlns:a16="http://schemas.microsoft.com/office/drawing/2014/main" id="{50E3DCC4-356B-A340-9BF5-39AD9E375463}"/>
              </a:ext>
            </a:extLst>
          </p:cNvPr>
          <p:cNvSpPr>
            <a:spLocks noGrp="1"/>
          </p:cNvSpPr>
          <p:nvPr>
            <p:ph type="body" idx="1"/>
          </p:nvPr>
        </p:nvSpPr>
        <p:spPr/>
        <p:txBody>
          <a:bodyPr>
            <a:normAutofit lnSpcReduction="10000"/>
          </a:bodyPr>
          <a:lstStyle/>
          <a:p>
            <a:r>
              <a:rPr lang="fr-FR" dirty="0"/>
              <a:t>Naravich Chutisilp, </a:t>
            </a:r>
            <a:r>
              <a:rPr lang="fr-FR" dirty="0" err="1"/>
              <a:t>MSc</a:t>
            </a:r>
            <a:r>
              <a:rPr lang="fr-FR" dirty="0"/>
              <a:t>. CS, EPFL</a:t>
            </a:r>
          </a:p>
          <a:p>
            <a:endParaRPr lang="fr-FR" dirty="0"/>
          </a:p>
          <a:p>
            <a:r>
              <a:rPr lang="en-US" dirty="0"/>
              <a:t>Supervisor</a:t>
            </a:r>
            <a:r>
              <a:rPr lang="fr-FR" dirty="0"/>
              <a:t> Edelman R. Elazer, M.D., PhD, MIT</a:t>
            </a:r>
          </a:p>
          <a:p>
            <a:r>
              <a:rPr lang="fr-FR" dirty="0" err="1"/>
              <a:t>Supervisor</a:t>
            </a:r>
            <a:r>
              <a:rPr lang="fr-FR" dirty="0"/>
              <a:t> Maria Brbić, PhD, EPFL</a:t>
            </a:r>
          </a:p>
          <a:p>
            <a:r>
              <a:rPr lang="fr-FR" dirty="0" err="1"/>
              <a:t>Supervisor</a:t>
            </a:r>
            <a:r>
              <a:rPr lang="fr-FR" dirty="0"/>
              <a:t> Karim Kadry, PhD candidate, MIT</a:t>
            </a:r>
          </a:p>
        </p:txBody>
      </p:sp>
      <p:sp>
        <p:nvSpPr>
          <p:cNvPr id="4" name="Espace réservé pour une image  3">
            <a:extLst>
              <a:ext uri="{FF2B5EF4-FFF2-40B4-BE49-F238E27FC236}">
                <a16:creationId xmlns:a16="http://schemas.microsoft.com/office/drawing/2014/main" id="{220F4E5E-C94C-9043-9393-94FDC617633C}"/>
              </a:ext>
            </a:extLst>
          </p:cNvPr>
          <p:cNvSpPr>
            <a:spLocks noGrp="1"/>
          </p:cNvSpPr>
          <p:nvPr>
            <p:ph type="pic" sz="quarter" idx="13"/>
          </p:nvPr>
        </p:nvSpPr>
        <p:spPr/>
        <p:txBody>
          <a:bodyPr/>
          <a:lstStyle/>
          <a:p>
            <a:endParaRPr lang="en-US" dirty="0"/>
          </a:p>
        </p:txBody>
      </p:sp>
      <p:sp>
        <p:nvSpPr>
          <p:cNvPr id="5" name="Espace réservé de la date 4">
            <a:extLst>
              <a:ext uri="{FF2B5EF4-FFF2-40B4-BE49-F238E27FC236}">
                <a16:creationId xmlns:a16="http://schemas.microsoft.com/office/drawing/2014/main" id="{D880124D-0355-C54B-9126-82BC6AB6B368}"/>
              </a:ext>
            </a:extLst>
          </p:cNvPr>
          <p:cNvSpPr>
            <a:spLocks noGrp="1"/>
          </p:cNvSpPr>
          <p:nvPr>
            <p:ph type="dt" sz="half" idx="14"/>
          </p:nvPr>
        </p:nvSpPr>
        <p:spPr/>
        <p:txBody>
          <a:bodyPr/>
          <a:lstStyle/>
          <a:p>
            <a:r>
              <a:rPr lang="fr-CH"/>
              <a:t>MASTER THESIS DEFENSE / MULTI-MODAL SSL </a:t>
            </a:r>
            <a:r>
              <a:rPr lang="en-US"/>
              <a:t>FOR</a:t>
            </a:r>
            <a:r>
              <a:rPr lang="fr-CH"/>
              <a:t> CALCIUM SEGMENTATION ON OCT IMAGES</a:t>
            </a:r>
            <a:endParaRPr lang="fr-FR" dirty="0"/>
          </a:p>
        </p:txBody>
      </p:sp>
      <p:sp>
        <p:nvSpPr>
          <p:cNvPr id="6" name="Espace réservé du pied de page 5">
            <a:extLst>
              <a:ext uri="{FF2B5EF4-FFF2-40B4-BE49-F238E27FC236}">
                <a16:creationId xmlns:a16="http://schemas.microsoft.com/office/drawing/2014/main" id="{BA9178B4-D530-1544-B47E-4E68F0889249}"/>
              </a:ext>
            </a:extLst>
          </p:cNvPr>
          <p:cNvSpPr>
            <a:spLocks noGrp="1"/>
          </p:cNvSpPr>
          <p:nvPr>
            <p:ph type="ftr" sz="quarter" idx="15"/>
          </p:nvPr>
        </p:nvSpPr>
        <p:spPr/>
        <p:txBody>
          <a:bodyPr/>
          <a:lstStyle/>
          <a:p>
            <a:r>
              <a:rPr lang="fr-FR"/>
              <a:t>Naravich Chutisilp</a:t>
            </a:r>
            <a:endParaRPr lang="fr-FR" dirty="0"/>
          </a:p>
        </p:txBody>
      </p:sp>
      <p:sp>
        <p:nvSpPr>
          <p:cNvPr id="7" name="Espace réservé du numéro de diapositive 6">
            <a:extLst>
              <a:ext uri="{FF2B5EF4-FFF2-40B4-BE49-F238E27FC236}">
                <a16:creationId xmlns:a16="http://schemas.microsoft.com/office/drawing/2014/main" id="{A8253E77-58BB-5342-B218-CB0FEF98A9E0}"/>
              </a:ext>
            </a:extLst>
          </p:cNvPr>
          <p:cNvSpPr>
            <a:spLocks noGrp="1"/>
          </p:cNvSpPr>
          <p:nvPr>
            <p:ph type="sldNum" sz="quarter" idx="16"/>
          </p:nvPr>
        </p:nvSpPr>
        <p:spPr/>
        <p:txBody>
          <a:bodyPr/>
          <a:lstStyle/>
          <a:p>
            <a:fld id="{E1E1CD7C-2161-7D43-862E-CE4C333CD873}" type="slidenum">
              <a:rPr lang="fr-FR" smtClean="0"/>
              <a:pPr/>
              <a:t>1</a:t>
            </a:fld>
            <a:endParaRPr lang="fr-FR" dirty="0"/>
          </a:p>
        </p:txBody>
      </p:sp>
      <p:pic>
        <p:nvPicPr>
          <p:cNvPr id="12" name="Picture 11">
            <a:extLst>
              <a:ext uri="{FF2B5EF4-FFF2-40B4-BE49-F238E27FC236}">
                <a16:creationId xmlns:a16="http://schemas.microsoft.com/office/drawing/2014/main" id="{81405650-4C35-8632-A3A2-C8ADDE172BD0}"/>
              </a:ext>
            </a:extLst>
          </p:cNvPr>
          <p:cNvPicPr>
            <a:picLocks noChangeAspect="1"/>
          </p:cNvPicPr>
          <p:nvPr/>
        </p:nvPicPr>
        <p:blipFill>
          <a:blip r:embed="rId3"/>
          <a:srcRect l="5347" r="51874" b="-1"/>
          <a:stretch/>
        </p:blipFill>
        <p:spPr>
          <a:xfrm>
            <a:off x="904875" y="10"/>
            <a:ext cx="3667125" cy="5143490"/>
          </a:xfrm>
          <a:prstGeom prst="rect">
            <a:avLst/>
          </a:prstGeom>
          <a:noFill/>
        </p:spPr>
      </p:pic>
    </p:spTree>
    <p:extLst>
      <p:ext uri="{BB962C8B-B14F-4D97-AF65-F5344CB8AC3E}">
        <p14:creationId xmlns:p14="http://schemas.microsoft.com/office/powerpoint/2010/main" val="3269070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E726D9-4B5D-438B-A14B-BB7FACAF6426}"/>
              </a:ext>
            </a:extLst>
          </p:cNvPr>
          <p:cNvSpPr>
            <a:spLocks noGrp="1"/>
          </p:cNvSpPr>
          <p:nvPr>
            <p:ph sz="half" idx="1"/>
          </p:nvPr>
        </p:nvSpPr>
        <p:spPr/>
        <p:txBody>
          <a:bodyPr/>
          <a:lstStyle/>
          <a:p>
            <a:r>
              <a:rPr lang="en-US" dirty="0"/>
              <a:t>Transformer-based segmentation model</a:t>
            </a:r>
          </a:p>
          <a:p>
            <a:r>
              <a:rPr lang="en-US" dirty="0"/>
              <a:t>Explicitly utilize multi-resolution features similar to CNN-based counterpart, U-Net</a:t>
            </a:r>
          </a:p>
          <a:p>
            <a:r>
              <a:rPr lang="en-US" dirty="0"/>
              <a:t>Pre-trained with 60k natural images (ADE60k)</a:t>
            </a:r>
          </a:p>
          <a:p>
            <a:endParaRPr lang="en-US" dirty="0"/>
          </a:p>
        </p:txBody>
      </p:sp>
      <p:sp>
        <p:nvSpPr>
          <p:cNvPr id="4" name="Title 3">
            <a:extLst>
              <a:ext uri="{FF2B5EF4-FFF2-40B4-BE49-F238E27FC236}">
                <a16:creationId xmlns:a16="http://schemas.microsoft.com/office/drawing/2014/main" id="{730C3A40-1BE1-A3C2-07DB-D3B4D6E3C07B}"/>
              </a:ext>
            </a:extLst>
          </p:cNvPr>
          <p:cNvSpPr>
            <a:spLocks noGrp="1"/>
          </p:cNvSpPr>
          <p:nvPr>
            <p:ph type="title"/>
          </p:nvPr>
        </p:nvSpPr>
        <p:spPr/>
        <p:txBody>
          <a:bodyPr>
            <a:normAutofit fontScale="90000"/>
          </a:bodyPr>
          <a:lstStyle/>
          <a:p>
            <a:r>
              <a:rPr lang="en-US" dirty="0" err="1"/>
              <a:t>SegFormer</a:t>
            </a:r>
            <a:r>
              <a:rPr lang="en-US" dirty="0"/>
              <a:t> – Transformer-based supervised learning</a:t>
            </a:r>
          </a:p>
        </p:txBody>
      </p:sp>
      <p:sp>
        <p:nvSpPr>
          <p:cNvPr id="5" name="Date Placeholder 4">
            <a:extLst>
              <a:ext uri="{FF2B5EF4-FFF2-40B4-BE49-F238E27FC236}">
                <a16:creationId xmlns:a16="http://schemas.microsoft.com/office/drawing/2014/main" id="{F3BA1E20-EE47-343F-A0F4-176989F14939}"/>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60DA11AF-CB9C-8748-E1DC-4F6BF78DFC3C}"/>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2F544969-9551-5557-2A0E-B7D9702A50AF}"/>
              </a:ext>
            </a:extLst>
          </p:cNvPr>
          <p:cNvSpPr>
            <a:spLocks noGrp="1"/>
          </p:cNvSpPr>
          <p:nvPr>
            <p:ph type="sldNum" sz="quarter" idx="12"/>
          </p:nvPr>
        </p:nvSpPr>
        <p:spPr/>
        <p:txBody>
          <a:bodyPr/>
          <a:lstStyle/>
          <a:p>
            <a:fld id="{E1E1CD7C-2161-7D43-862E-CE4C333CD873}" type="slidenum">
              <a:rPr lang="fr-FR" smtClean="0"/>
              <a:pPr/>
              <a:t>10</a:t>
            </a:fld>
            <a:endParaRPr lang="fr-FR" dirty="0"/>
          </a:p>
        </p:txBody>
      </p:sp>
      <p:pic>
        <p:nvPicPr>
          <p:cNvPr id="8" name="Content Placeholder 7">
            <a:extLst>
              <a:ext uri="{FF2B5EF4-FFF2-40B4-BE49-F238E27FC236}">
                <a16:creationId xmlns:a16="http://schemas.microsoft.com/office/drawing/2014/main" id="{8848501E-8942-1DB0-9BB0-DB4ED9B41B60}"/>
              </a:ext>
            </a:extLst>
          </p:cNvPr>
          <p:cNvPicPr>
            <a:picLocks noGrp="1" noChangeAspect="1"/>
          </p:cNvPicPr>
          <p:nvPr>
            <p:ph sz="half" idx="2"/>
          </p:nvPr>
        </p:nvPicPr>
        <p:blipFill>
          <a:blip r:embed="rId2"/>
          <a:stretch>
            <a:fillRect/>
          </a:stretch>
        </p:blipFill>
        <p:spPr>
          <a:xfrm>
            <a:off x="4570414" y="1563688"/>
            <a:ext cx="4060824" cy="2030412"/>
          </a:xfrm>
          <a:prstGeom prst="rect">
            <a:avLst/>
          </a:prstGeom>
        </p:spPr>
      </p:pic>
    </p:spTree>
    <p:extLst>
      <p:ext uri="{BB962C8B-B14F-4D97-AF65-F5344CB8AC3E}">
        <p14:creationId xmlns:p14="http://schemas.microsoft.com/office/powerpoint/2010/main" val="394496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48E555-C22A-FDAC-78B6-6A58C88C1AFB}"/>
              </a:ext>
            </a:extLst>
          </p:cNvPr>
          <p:cNvSpPr>
            <a:spLocks noGrp="1"/>
          </p:cNvSpPr>
          <p:nvPr>
            <p:ph sz="half" idx="1"/>
          </p:nvPr>
        </p:nvSpPr>
        <p:spPr/>
        <p:txBody>
          <a:bodyPr>
            <a:normAutofit/>
          </a:bodyPr>
          <a:lstStyle/>
          <a:p>
            <a:r>
              <a:rPr lang="en-US" b="1" dirty="0"/>
              <a:t>Su</a:t>
            </a:r>
            <a:r>
              <a:rPr lang="en-US" dirty="0"/>
              <a:t>pervised </a:t>
            </a:r>
            <a:r>
              <a:rPr lang="en-US" b="1" dirty="0"/>
              <a:t>Pre</a:t>
            </a:r>
            <a:r>
              <a:rPr lang="en-US" dirty="0"/>
              <a:t>-training </a:t>
            </a:r>
            <a:r>
              <a:rPr lang="en-US" b="1" dirty="0"/>
              <a:t>M</a:t>
            </a:r>
            <a:r>
              <a:rPr lang="en-US" dirty="0"/>
              <a:t>odel (</a:t>
            </a:r>
            <a:r>
              <a:rPr lang="en-US" dirty="0" err="1"/>
              <a:t>SuPreM</a:t>
            </a:r>
            <a:r>
              <a:rPr lang="en-US" dirty="0"/>
              <a:t>)</a:t>
            </a:r>
          </a:p>
          <a:p>
            <a:r>
              <a:rPr lang="en-US" dirty="0"/>
              <a:t>Pre-train multiple models with 9,262 CT volumes with 25 organ annotation (</a:t>
            </a:r>
            <a:r>
              <a:rPr lang="en-US" dirty="0" err="1"/>
              <a:t>AbdomenAtlas</a:t>
            </a:r>
            <a:r>
              <a:rPr lang="en-US" dirty="0"/>
              <a:t> 1.1 dataset)</a:t>
            </a:r>
          </a:p>
          <a:p>
            <a:r>
              <a:rPr lang="en-US" dirty="0"/>
              <a:t>Only pre-trained models on 2,100 CT volumes are available</a:t>
            </a:r>
          </a:p>
          <a:p>
            <a:r>
              <a:rPr lang="en-US" dirty="0" err="1"/>
              <a:t>SwinUNETR</a:t>
            </a:r>
            <a:r>
              <a:rPr lang="en-US" dirty="0"/>
              <a:t> is their best performing model</a:t>
            </a:r>
          </a:p>
        </p:txBody>
      </p:sp>
      <p:sp>
        <p:nvSpPr>
          <p:cNvPr id="4" name="Title 3">
            <a:extLst>
              <a:ext uri="{FF2B5EF4-FFF2-40B4-BE49-F238E27FC236}">
                <a16:creationId xmlns:a16="http://schemas.microsoft.com/office/drawing/2014/main" id="{20B09230-D4BC-F89E-67C0-4C830D7ECA43}"/>
              </a:ext>
            </a:extLst>
          </p:cNvPr>
          <p:cNvSpPr>
            <a:spLocks noGrp="1"/>
          </p:cNvSpPr>
          <p:nvPr>
            <p:ph type="title"/>
          </p:nvPr>
        </p:nvSpPr>
        <p:spPr/>
        <p:txBody>
          <a:bodyPr>
            <a:normAutofit fontScale="90000"/>
          </a:bodyPr>
          <a:lstStyle/>
          <a:p>
            <a:r>
              <a:rPr lang="en-US" dirty="0" err="1"/>
              <a:t>SuPreM</a:t>
            </a:r>
            <a:r>
              <a:rPr lang="en-US" dirty="0"/>
              <a:t> – Supervised pre-training for medical images</a:t>
            </a:r>
          </a:p>
        </p:txBody>
      </p:sp>
      <p:sp>
        <p:nvSpPr>
          <p:cNvPr id="5" name="Date Placeholder 4">
            <a:extLst>
              <a:ext uri="{FF2B5EF4-FFF2-40B4-BE49-F238E27FC236}">
                <a16:creationId xmlns:a16="http://schemas.microsoft.com/office/drawing/2014/main" id="{519CE7EC-D542-93BC-21D9-1F5E3578F113}"/>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6" name="Footer Placeholder 5">
            <a:extLst>
              <a:ext uri="{FF2B5EF4-FFF2-40B4-BE49-F238E27FC236}">
                <a16:creationId xmlns:a16="http://schemas.microsoft.com/office/drawing/2014/main" id="{33FFBB21-76A7-D4FA-8F62-B4F6169288D2}"/>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46318C97-0A1F-12FA-D027-3C32AF3942B9}"/>
              </a:ext>
            </a:extLst>
          </p:cNvPr>
          <p:cNvSpPr>
            <a:spLocks noGrp="1"/>
          </p:cNvSpPr>
          <p:nvPr>
            <p:ph type="sldNum" sz="quarter" idx="12"/>
          </p:nvPr>
        </p:nvSpPr>
        <p:spPr/>
        <p:txBody>
          <a:bodyPr/>
          <a:lstStyle/>
          <a:p>
            <a:fld id="{E1E1CD7C-2161-7D43-862E-CE4C333CD873}" type="slidenum">
              <a:rPr lang="fr-FR" smtClean="0"/>
              <a:pPr/>
              <a:t>11</a:t>
            </a:fld>
            <a:endParaRPr lang="fr-FR" dirty="0"/>
          </a:p>
        </p:txBody>
      </p:sp>
      <p:pic>
        <p:nvPicPr>
          <p:cNvPr id="8" name="Content Placeholder 7">
            <a:extLst>
              <a:ext uri="{FF2B5EF4-FFF2-40B4-BE49-F238E27FC236}">
                <a16:creationId xmlns:a16="http://schemas.microsoft.com/office/drawing/2014/main" id="{98211CC9-BCB2-800E-BA96-82EF7941FD7C}"/>
              </a:ext>
            </a:extLst>
          </p:cNvPr>
          <p:cNvPicPr>
            <a:picLocks noGrp="1" noChangeAspect="1"/>
          </p:cNvPicPr>
          <p:nvPr>
            <p:ph sz="half" idx="2"/>
          </p:nvPr>
        </p:nvPicPr>
        <p:blipFill>
          <a:blip r:embed="rId2"/>
          <a:stretch>
            <a:fillRect/>
          </a:stretch>
        </p:blipFill>
        <p:spPr>
          <a:xfrm>
            <a:off x="4959350" y="1557525"/>
            <a:ext cx="3671888" cy="2344550"/>
          </a:xfrm>
          <a:prstGeom prst="rect">
            <a:avLst/>
          </a:prstGeom>
        </p:spPr>
      </p:pic>
    </p:spTree>
    <p:extLst>
      <p:ext uri="{BB962C8B-B14F-4D97-AF65-F5344CB8AC3E}">
        <p14:creationId xmlns:p14="http://schemas.microsoft.com/office/powerpoint/2010/main" val="1726414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0F4F97-D9DC-1766-9317-50EC686EA17A}"/>
              </a:ext>
            </a:extLst>
          </p:cNvPr>
          <p:cNvSpPr>
            <a:spLocks noGrp="1"/>
          </p:cNvSpPr>
          <p:nvPr>
            <p:ph sz="half" idx="1"/>
          </p:nvPr>
        </p:nvSpPr>
        <p:spPr/>
        <p:txBody>
          <a:bodyPr/>
          <a:lstStyle/>
          <a:p>
            <a:r>
              <a:rPr lang="en-US" dirty="0" err="1"/>
              <a:t>SuPreM</a:t>
            </a:r>
            <a:r>
              <a:rPr lang="en-US" dirty="0"/>
              <a:t> pre-training is significantly more effective than originally proposed SSL pre-training and training the model from scratch</a:t>
            </a:r>
          </a:p>
        </p:txBody>
      </p:sp>
      <p:pic>
        <p:nvPicPr>
          <p:cNvPr id="16" name="Content Placeholder 15">
            <a:extLst>
              <a:ext uri="{FF2B5EF4-FFF2-40B4-BE49-F238E27FC236}">
                <a16:creationId xmlns:a16="http://schemas.microsoft.com/office/drawing/2014/main" id="{60040D78-09AA-4273-0164-A32C25F66D1A}"/>
              </a:ext>
            </a:extLst>
          </p:cNvPr>
          <p:cNvPicPr>
            <a:picLocks noGrp="1" noChangeAspect="1"/>
          </p:cNvPicPr>
          <p:nvPr>
            <p:ph sz="half" idx="2"/>
          </p:nvPr>
        </p:nvPicPr>
        <p:blipFill>
          <a:blip r:embed="rId3"/>
          <a:srcRect/>
          <a:stretch/>
        </p:blipFill>
        <p:spPr>
          <a:xfrm>
            <a:off x="4804008" y="1489115"/>
            <a:ext cx="3827230" cy="2576512"/>
          </a:xfrm>
        </p:spPr>
      </p:pic>
      <p:sp>
        <p:nvSpPr>
          <p:cNvPr id="4" name="Title 3">
            <a:extLst>
              <a:ext uri="{FF2B5EF4-FFF2-40B4-BE49-F238E27FC236}">
                <a16:creationId xmlns:a16="http://schemas.microsoft.com/office/drawing/2014/main" id="{438E7243-F8C6-0182-EC53-3FAACBFAE6AF}"/>
              </a:ext>
            </a:extLst>
          </p:cNvPr>
          <p:cNvSpPr>
            <a:spLocks noGrp="1"/>
          </p:cNvSpPr>
          <p:nvPr>
            <p:ph type="title"/>
          </p:nvPr>
        </p:nvSpPr>
        <p:spPr/>
        <p:txBody>
          <a:bodyPr>
            <a:normAutofit fontScale="90000"/>
          </a:bodyPr>
          <a:lstStyle/>
          <a:p>
            <a:r>
              <a:rPr lang="en-US" dirty="0" err="1"/>
              <a:t>SuPreM</a:t>
            </a:r>
            <a:r>
              <a:rPr lang="en-US" dirty="0"/>
              <a:t> – Supervised pre-training for medical images</a:t>
            </a:r>
          </a:p>
        </p:txBody>
      </p:sp>
      <p:sp>
        <p:nvSpPr>
          <p:cNvPr id="5" name="Date Placeholder 4">
            <a:extLst>
              <a:ext uri="{FF2B5EF4-FFF2-40B4-BE49-F238E27FC236}">
                <a16:creationId xmlns:a16="http://schemas.microsoft.com/office/drawing/2014/main" id="{A22164A7-EFDF-E909-CD74-90FE1F404CF1}"/>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6" name="Footer Placeholder 5">
            <a:extLst>
              <a:ext uri="{FF2B5EF4-FFF2-40B4-BE49-F238E27FC236}">
                <a16:creationId xmlns:a16="http://schemas.microsoft.com/office/drawing/2014/main" id="{7D021556-91A1-0F94-C79D-175AB3191BBE}"/>
              </a:ext>
            </a:extLst>
          </p:cNvPr>
          <p:cNvSpPr>
            <a:spLocks noGrp="1"/>
          </p:cNvSpPr>
          <p:nvPr>
            <p:ph type="ftr" sz="quarter" idx="11"/>
          </p:nvPr>
        </p:nvSpPr>
        <p:spPr/>
        <p:txBody>
          <a:bodyPr/>
          <a:lstStyle/>
          <a:p>
            <a:r>
              <a:rPr lang="fr-FR"/>
              <a:t>Speaker </a:t>
            </a:r>
            <a:endParaRPr lang="fr-FR" dirty="0"/>
          </a:p>
        </p:txBody>
      </p:sp>
      <p:sp>
        <p:nvSpPr>
          <p:cNvPr id="7" name="Slide Number Placeholder 6">
            <a:extLst>
              <a:ext uri="{FF2B5EF4-FFF2-40B4-BE49-F238E27FC236}">
                <a16:creationId xmlns:a16="http://schemas.microsoft.com/office/drawing/2014/main" id="{658A9ED2-6A5A-3E41-5E38-8F07C2A14C16}"/>
              </a:ext>
            </a:extLst>
          </p:cNvPr>
          <p:cNvSpPr>
            <a:spLocks noGrp="1"/>
          </p:cNvSpPr>
          <p:nvPr>
            <p:ph type="sldNum" sz="quarter" idx="12"/>
          </p:nvPr>
        </p:nvSpPr>
        <p:spPr/>
        <p:txBody>
          <a:bodyPr/>
          <a:lstStyle/>
          <a:p>
            <a:fld id="{E1E1CD7C-2161-7D43-862E-CE4C333CD873}" type="slidenum">
              <a:rPr lang="fr-FR" smtClean="0"/>
              <a:pPr/>
              <a:t>12</a:t>
            </a:fld>
            <a:endParaRPr lang="fr-FR" dirty="0"/>
          </a:p>
        </p:txBody>
      </p:sp>
    </p:spTree>
    <p:extLst>
      <p:ext uri="{BB962C8B-B14F-4D97-AF65-F5344CB8AC3E}">
        <p14:creationId xmlns:p14="http://schemas.microsoft.com/office/powerpoint/2010/main" val="244329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23AD91-5445-B4FF-A254-95BE93DC4602}"/>
              </a:ext>
            </a:extLst>
          </p:cNvPr>
          <p:cNvSpPr>
            <a:spLocks noGrp="1"/>
          </p:cNvSpPr>
          <p:nvPr>
            <p:ph sz="half" idx="1"/>
          </p:nvPr>
        </p:nvSpPr>
        <p:spPr/>
        <p:txBody>
          <a:bodyPr/>
          <a:lstStyle/>
          <a:p>
            <a:r>
              <a:rPr lang="en-US" dirty="0"/>
              <a:t>Efficient generative pre-text task to learn visual representations</a:t>
            </a:r>
          </a:p>
          <a:p>
            <a:r>
              <a:rPr lang="en-US" dirty="0"/>
              <a:t>Use Vision Transformer (</a:t>
            </a:r>
            <a:r>
              <a:rPr lang="en-US" dirty="0" err="1"/>
              <a:t>ViT</a:t>
            </a:r>
            <a:r>
              <a:rPr lang="en-US" dirty="0"/>
              <a:t>) as their backbone</a:t>
            </a:r>
          </a:p>
          <a:p>
            <a:r>
              <a:rPr lang="en-US" dirty="0"/>
              <a:t>Pre-trained on 2 million videos</a:t>
            </a:r>
          </a:p>
          <a:p>
            <a:endParaRPr lang="en-US" dirty="0"/>
          </a:p>
        </p:txBody>
      </p:sp>
      <p:sp>
        <p:nvSpPr>
          <p:cNvPr id="4" name="Title 3">
            <a:extLst>
              <a:ext uri="{FF2B5EF4-FFF2-40B4-BE49-F238E27FC236}">
                <a16:creationId xmlns:a16="http://schemas.microsoft.com/office/drawing/2014/main" id="{52315245-4B37-713D-1A0B-E477C5066011}"/>
              </a:ext>
            </a:extLst>
          </p:cNvPr>
          <p:cNvSpPr>
            <a:spLocks noGrp="1"/>
          </p:cNvSpPr>
          <p:nvPr>
            <p:ph type="title"/>
          </p:nvPr>
        </p:nvSpPr>
        <p:spPr/>
        <p:txBody>
          <a:bodyPr>
            <a:normAutofit fontScale="90000"/>
          </a:bodyPr>
          <a:lstStyle/>
          <a:p>
            <a:r>
              <a:rPr lang="en-US" dirty="0"/>
              <a:t>V-JEPA – Unimodal self-supervised learning for medical images</a:t>
            </a:r>
          </a:p>
        </p:txBody>
      </p:sp>
      <p:sp>
        <p:nvSpPr>
          <p:cNvPr id="5" name="Date Placeholder 4">
            <a:extLst>
              <a:ext uri="{FF2B5EF4-FFF2-40B4-BE49-F238E27FC236}">
                <a16:creationId xmlns:a16="http://schemas.microsoft.com/office/drawing/2014/main" id="{9D04DA66-4F91-3DCB-DB07-83CB2344A4D2}"/>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0DAA3A16-825A-ADA3-C0C8-35CA4C4A1EDC}"/>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B98AC696-4851-86C4-D2FB-9A3CA87B78DC}"/>
              </a:ext>
            </a:extLst>
          </p:cNvPr>
          <p:cNvSpPr>
            <a:spLocks noGrp="1"/>
          </p:cNvSpPr>
          <p:nvPr>
            <p:ph type="sldNum" sz="quarter" idx="12"/>
          </p:nvPr>
        </p:nvSpPr>
        <p:spPr/>
        <p:txBody>
          <a:bodyPr/>
          <a:lstStyle/>
          <a:p>
            <a:fld id="{E1E1CD7C-2161-7D43-862E-CE4C333CD873}" type="slidenum">
              <a:rPr lang="fr-FR" smtClean="0"/>
              <a:pPr/>
              <a:t>13</a:t>
            </a:fld>
            <a:endParaRPr lang="fr-FR" dirty="0"/>
          </a:p>
        </p:txBody>
      </p:sp>
      <p:pic>
        <p:nvPicPr>
          <p:cNvPr id="8" name="Content Placeholder 7">
            <a:extLst>
              <a:ext uri="{FF2B5EF4-FFF2-40B4-BE49-F238E27FC236}">
                <a16:creationId xmlns:a16="http://schemas.microsoft.com/office/drawing/2014/main" id="{A3A386A5-9BCE-FA45-8073-3F6EFED48AB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959350" y="1563688"/>
            <a:ext cx="3671888" cy="2894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86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AF67B6-ECBC-5317-E03A-F355011A6259}"/>
              </a:ext>
            </a:extLst>
          </p:cNvPr>
          <p:cNvSpPr>
            <a:spLocks noGrp="1"/>
          </p:cNvSpPr>
          <p:nvPr>
            <p:ph sz="half" idx="1"/>
          </p:nvPr>
        </p:nvSpPr>
        <p:spPr/>
        <p:txBody>
          <a:bodyPr/>
          <a:lstStyle/>
          <a:p>
            <a:r>
              <a:rPr lang="en-US" dirty="0" err="1"/>
              <a:t>ViT</a:t>
            </a:r>
            <a:r>
              <a:rPr lang="en-US" dirty="0"/>
              <a:t> does not have a segmentation decoder head</a:t>
            </a:r>
          </a:p>
          <a:p>
            <a:r>
              <a:rPr lang="en-US" dirty="0"/>
              <a:t>It is open-ended which decoder head would fit the best</a:t>
            </a:r>
          </a:p>
          <a:p>
            <a:r>
              <a:rPr lang="en-US" dirty="0"/>
              <a:t>Linear batch normalization is used in DINOv2 and RADIO</a:t>
            </a:r>
          </a:p>
          <a:p>
            <a:r>
              <a:rPr lang="en-US" dirty="0"/>
              <a:t>Attentive decoder is experimented following V-JEPA’s attentive classification</a:t>
            </a:r>
          </a:p>
          <a:p>
            <a:endParaRPr lang="en-US" dirty="0"/>
          </a:p>
        </p:txBody>
      </p:sp>
      <p:sp>
        <p:nvSpPr>
          <p:cNvPr id="4" name="Title 3">
            <a:extLst>
              <a:ext uri="{FF2B5EF4-FFF2-40B4-BE49-F238E27FC236}">
                <a16:creationId xmlns:a16="http://schemas.microsoft.com/office/drawing/2014/main" id="{5AAC15E3-213F-D361-C727-6EC2B16FB712}"/>
              </a:ext>
            </a:extLst>
          </p:cNvPr>
          <p:cNvSpPr>
            <a:spLocks noGrp="1"/>
          </p:cNvSpPr>
          <p:nvPr>
            <p:ph type="title"/>
          </p:nvPr>
        </p:nvSpPr>
        <p:spPr/>
        <p:txBody>
          <a:bodyPr>
            <a:normAutofit fontScale="90000"/>
          </a:bodyPr>
          <a:lstStyle/>
          <a:p>
            <a:r>
              <a:rPr lang="en-US" dirty="0"/>
              <a:t>V-JEPA – Unimodal self-supervised learning for medical images</a:t>
            </a:r>
          </a:p>
        </p:txBody>
      </p:sp>
      <p:sp>
        <p:nvSpPr>
          <p:cNvPr id="5" name="Date Placeholder 4">
            <a:extLst>
              <a:ext uri="{FF2B5EF4-FFF2-40B4-BE49-F238E27FC236}">
                <a16:creationId xmlns:a16="http://schemas.microsoft.com/office/drawing/2014/main" id="{40ECD6B1-A582-38C6-92FC-7B1E02DECD15}"/>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EF0D0747-0782-9DBF-9DC8-16550BED6EDB}"/>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C5D2BAB0-D197-8040-98CF-DEE8A9BC0CC4}"/>
              </a:ext>
            </a:extLst>
          </p:cNvPr>
          <p:cNvSpPr>
            <a:spLocks noGrp="1"/>
          </p:cNvSpPr>
          <p:nvPr>
            <p:ph type="sldNum" sz="quarter" idx="12"/>
          </p:nvPr>
        </p:nvSpPr>
        <p:spPr/>
        <p:txBody>
          <a:bodyPr/>
          <a:lstStyle/>
          <a:p>
            <a:fld id="{E1E1CD7C-2161-7D43-862E-CE4C333CD873}" type="slidenum">
              <a:rPr lang="fr-FR" smtClean="0"/>
              <a:pPr/>
              <a:t>14</a:t>
            </a:fld>
            <a:endParaRPr lang="fr-FR" dirty="0"/>
          </a:p>
        </p:txBody>
      </p:sp>
      <p:pic>
        <p:nvPicPr>
          <p:cNvPr id="8" name="Content Placeholder 7">
            <a:extLst>
              <a:ext uri="{FF2B5EF4-FFF2-40B4-BE49-F238E27FC236}">
                <a16:creationId xmlns:a16="http://schemas.microsoft.com/office/drawing/2014/main" id="{5A3CF0EA-3AC6-A998-191C-390208C30525}"/>
              </a:ext>
            </a:extLst>
          </p:cNvPr>
          <p:cNvPicPr>
            <a:picLocks noGrp="1" noChangeAspect="1"/>
          </p:cNvPicPr>
          <p:nvPr>
            <p:ph sz="half" idx="2"/>
          </p:nvPr>
        </p:nvPicPr>
        <p:blipFill>
          <a:blip r:embed="rId2"/>
          <a:stretch>
            <a:fillRect/>
          </a:stretch>
        </p:blipFill>
        <p:spPr>
          <a:xfrm>
            <a:off x="4959350" y="945702"/>
            <a:ext cx="3671888" cy="1723407"/>
          </a:xfrm>
          <a:prstGeom prst="rect">
            <a:avLst/>
          </a:prstGeom>
        </p:spPr>
      </p:pic>
      <p:pic>
        <p:nvPicPr>
          <p:cNvPr id="9" name="Picture 8">
            <a:extLst>
              <a:ext uri="{FF2B5EF4-FFF2-40B4-BE49-F238E27FC236}">
                <a16:creationId xmlns:a16="http://schemas.microsoft.com/office/drawing/2014/main" id="{A543F1FD-04EB-946D-0E0D-8A4F4174317A}"/>
              </a:ext>
            </a:extLst>
          </p:cNvPr>
          <p:cNvPicPr>
            <a:picLocks noChangeAspect="1"/>
          </p:cNvPicPr>
          <p:nvPr/>
        </p:nvPicPr>
        <p:blipFill>
          <a:blip r:embed="rId3"/>
          <a:stretch>
            <a:fillRect/>
          </a:stretch>
        </p:blipFill>
        <p:spPr>
          <a:xfrm>
            <a:off x="4946068" y="2850044"/>
            <a:ext cx="3685170" cy="1977148"/>
          </a:xfrm>
          <a:prstGeom prst="rect">
            <a:avLst/>
          </a:prstGeom>
        </p:spPr>
      </p:pic>
    </p:spTree>
    <p:extLst>
      <p:ext uri="{BB962C8B-B14F-4D97-AF65-F5344CB8AC3E}">
        <p14:creationId xmlns:p14="http://schemas.microsoft.com/office/powerpoint/2010/main" val="935900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72CB7D-A0CA-6D30-623E-07D6B87651E1}"/>
              </a:ext>
            </a:extLst>
          </p:cNvPr>
          <p:cNvSpPr>
            <a:spLocks noGrp="1"/>
          </p:cNvSpPr>
          <p:nvPr>
            <p:ph sz="half" idx="1"/>
          </p:nvPr>
        </p:nvSpPr>
        <p:spPr/>
        <p:txBody>
          <a:bodyPr>
            <a:normAutofit lnSpcReduction="10000"/>
          </a:bodyPr>
          <a:lstStyle/>
          <a:p>
            <a:r>
              <a:rPr lang="en-US" dirty="0"/>
              <a:t>V-JEPA pre-training significantly improves segmentation with </a:t>
            </a:r>
            <a:r>
              <a:rPr lang="en-US" dirty="0" err="1"/>
              <a:t>ViT</a:t>
            </a:r>
            <a:endParaRPr lang="en-US" dirty="0"/>
          </a:p>
          <a:p>
            <a:r>
              <a:rPr lang="en-US" dirty="0"/>
              <a:t>However, pre-training V-JEPA on our unannotated OCT images is not significantly beneficial</a:t>
            </a:r>
          </a:p>
          <a:p>
            <a:pPr lvl="1"/>
            <a:r>
              <a:rPr lang="en-US" dirty="0"/>
              <a:t>Amount of unannotated data for pre-training may have a crucial role (2M vs. 300)</a:t>
            </a:r>
          </a:p>
          <a:p>
            <a:pPr lvl="1"/>
            <a:r>
              <a:rPr lang="en-US" dirty="0"/>
              <a:t>Masking pre-text task does not help the model learn good representation of arteries</a:t>
            </a:r>
          </a:p>
          <a:p>
            <a:endParaRPr lang="en-US" dirty="0"/>
          </a:p>
          <a:p>
            <a:endParaRPr lang="en-US" dirty="0"/>
          </a:p>
          <a:p>
            <a:endParaRPr lang="en-US" dirty="0"/>
          </a:p>
        </p:txBody>
      </p:sp>
      <p:pic>
        <p:nvPicPr>
          <p:cNvPr id="9" name="Content Placeholder 8" descr="A screenshot of a graph&#10;&#10;Description automatically generated">
            <a:extLst>
              <a:ext uri="{FF2B5EF4-FFF2-40B4-BE49-F238E27FC236}">
                <a16:creationId xmlns:a16="http://schemas.microsoft.com/office/drawing/2014/main" id="{F5D28B37-12F2-B853-1039-1DEE23D8F2C6}"/>
              </a:ext>
            </a:extLst>
          </p:cNvPr>
          <p:cNvPicPr>
            <a:picLocks noGrp="1" noChangeAspect="1"/>
          </p:cNvPicPr>
          <p:nvPr>
            <p:ph sz="half" idx="2"/>
          </p:nvPr>
        </p:nvPicPr>
        <p:blipFill>
          <a:blip r:embed="rId2"/>
          <a:stretch>
            <a:fillRect/>
          </a:stretch>
        </p:blipFill>
        <p:spPr>
          <a:xfrm>
            <a:off x="4296364" y="277039"/>
            <a:ext cx="4334874" cy="2371042"/>
          </a:xfrm>
        </p:spPr>
      </p:pic>
      <p:sp>
        <p:nvSpPr>
          <p:cNvPr id="4" name="Title 3">
            <a:extLst>
              <a:ext uri="{FF2B5EF4-FFF2-40B4-BE49-F238E27FC236}">
                <a16:creationId xmlns:a16="http://schemas.microsoft.com/office/drawing/2014/main" id="{28DEB5CC-8607-8C6C-E14B-9D46CEE7D1E2}"/>
              </a:ext>
            </a:extLst>
          </p:cNvPr>
          <p:cNvSpPr>
            <a:spLocks noGrp="1"/>
          </p:cNvSpPr>
          <p:nvPr>
            <p:ph type="title"/>
          </p:nvPr>
        </p:nvSpPr>
        <p:spPr/>
        <p:txBody>
          <a:bodyPr>
            <a:normAutofit fontScale="90000"/>
          </a:bodyPr>
          <a:lstStyle/>
          <a:p>
            <a:r>
              <a:rPr lang="en-US" dirty="0"/>
              <a:t>V-JEPA – Unimodal self-supervised learning for medical images</a:t>
            </a:r>
          </a:p>
        </p:txBody>
      </p:sp>
      <p:sp>
        <p:nvSpPr>
          <p:cNvPr id="5" name="Date Placeholder 4">
            <a:extLst>
              <a:ext uri="{FF2B5EF4-FFF2-40B4-BE49-F238E27FC236}">
                <a16:creationId xmlns:a16="http://schemas.microsoft.com/office/drawing/2014/main" id="{1D582879-59F8-A962-6B20-63CB0D02808A}"/>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092E603C-FC38-EA97-74B4-0EE27AC4506C}"/>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DC9B2BF2-698C-FADD-07AA-797BA956D6C8}"/>
              </a:ext>
            </a:extLst>
          </p:cNvPr>
          <p:cNvSpPr>
            <a:spLocks noGrp="1"/>
          </p:cNvSpPr>
          <p:nvPr>
            <p:ph type="sldNum" sz="quarter" idx="12"/>
          </p:nvPr>
        </p:nvSpPr>
        <p:spPr/>
        <p:txBody>
          <a:bodyPr/>
          <a:lstStyle/>
          <a:p>
            <a:fld id="{E1E1CD7C-2161-7D43-862E-CE4C333CD873}" type="slidenum">
              <a:rPr lang="fr-FR" smtClean="0"/>
              <a:pPr/>
              <a:t>15</a:t>
            </a:fld>
            <a:endParaRPr lang="fr-FR" dirty="0"/>
          </a:p>
        </p:txBody>
      </p:sp>
      <p:grpSp>
        <p:nvGrpSpPr>
          <p:cNvPr id="10" name="Group 9">
            <a:extLst>
              <a:ext uri="{FF2B5EF4-FFF2-40B4-BE49-F238E27FC236}">
                <a16:creationId xmlns:a16="http://schemas.microsoft.com/office/drawing/2014/main" id="{9647069E-8D0A-3436-FFEF-093736C40920}"/>
              </a:ext>
            </a:extLst>
          </p:cNvPr>
          <p:cNvGrpSpPr/>
          <p:nvPr/>
        </p:nvGrpSpPr>
        <p:grpSpPr>
          <a:xfrm>
            <a:off x="5351530" y="2914961"/>
            <a:ext cx="3279708" cy="2137779"/>
            <a:chOff x="2521254" y="2255653"/>
            <a:chExt cx="6095031" cy="3972863"/>
          </a:xfrm>
        </p:grpSpPr>
        <p:pic>
          <p:nvPicPr>
            <p:cNvPr id="11" name="Picture 10">
              <a:extLst>
                <a:ext uri="{FF2B5EF4-FFF2-40B4-BE49-F238E27FC236}">
                  <a16:creationId xmlns:a16="http://schemas.microsoft.com/office/drawing/2014/main" id="{689EBBEA-2F76-59C3-32EA-795ECCAE9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15" y="2255653"/>
              <a:ext cx="5040570" cy="39728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omputer&#10;&#10;Description automatically generated">
              <a:extLst>
                <a:ext uri="{FF2B5EF4-FFF2-40B4-BE49-F238E27FC236}">
                  <a16:creationId xmlns:a16="http://schemas.microsoft.com/office/drawing/2014/main" id="{B3622A70-5A27-009B-DB58-E17969FF7B0F}"/>
                </a:ext>
              </a:extLst>
            </p:cNvPr>
            <p:cNvPicPr>
              <a:picLocks noChangeAspect="1"/>
            </p:cNvPicPr>
            <p:nvPr/>
          </p:nvPicPr>
          <p:blipFill rotWithShape="1">
            <a:blip r:embed="rId4"/>
            <a:srcRect l="10153" t="79790" r="78999" b="4574"/>
            <a:stretch/>
          </p:blipFill>
          <p:spPr>
            <a:xfrm>
              <a:off x="2521254" y="4306957"/>
              <a:ext cx="1033896" cy="988154"/>
            </a:xfrm>
            <a:prstGeom prst="rect">
              <a:avLst/>
            </a:prstGeom>
            <a:ln>
              <a:noFill/>
            </a:ln>
            <a:effectLst>
              <a:outerShdw blurRad="292100" dist="139700" dir="2700000" algn="tl" rotWithShape="0">
                <a:srgbClr val="333333">
                  <a:alpha val="65000"/>
                </a:srgbClr>
              </a:outerShdw>
            </a:effectLst>
          </p:spPr>
        </p:pic>
        <p:pic>
          <p:nvPicPr>
            <p:cNvPr id="13" name="Picture 12" descr="A screenshot of a computer&#10;&#10;Description automatically generated">
              <a:extLst>
                <a:ext uri="{FF2B5EF4-FFF2-40B4-BE49-F238E27FC236}">
                  <a16:creationId xmlns:a16="http://schemas.microsoft.com/office/drawing/2014/main" id="{FF52F632-FA00-BCE5-6944-E559B784E761}"/>
                </a:ext>
              </a:extLst>
            </p:cNvPr>
            <p:cNvPicPr>
              <a:picLocks noChangeAspect="1"/>
            </p:cNvPicPr>
            <p:nvPr/>
          </p:nvPicPr>
          <p:blipFill rotWithShape="1">
            <a:blip r:embed="rId4"/>
            <a:srcRect l="20907" t="79790" r="68245" b="4574"/>
            <a:stretch/>
          </p:blipFill>
          <p:spPr>
            <a:xfrm>
              <a:off x="3010471" y="4306957"/>
              <a:ext cx="1033896" cy="988154"/>
            </a:xfrm>
            <a:prstGeom prst="rect">
              <a:avLst/>
            </a:prstGeom>
            <a:ln>
              <a:noFill/>
            </a:ln>
            <a:effectLst>
              <a:outerShdw blurRad="292100" dist="139700" dir="2700000" algn="tl" rotWithShape="0">
                <a:srgbClr val="333333">
                  <a:alpha val="65000"/>
                </a:srgbClr>
              </a:outerShdw>
            </a:effectLst>
          </p:spPr>
        </p:pic>
        <p:pic>
          <p:nvPicPr>
            <p:cNvPr id="14" name="Picture 13" descr="A screenshot of a computer&#10;&#10;Description automatically generated">
              <a:extLst>
                <a:ext uri="{FF2B5EF4-FFF2-40B4-BE49-F238E27FC236}">
                  <a16:creationId xmlns:a16="http://schemas.microsoft.com/office/drawing/2014/main" id="{70BFEBBD-8817-46F6-04BB-E60E06A0E239}"/>
                </a:ext>
              </a:extLst>
            </p:cNvPr>
            <p:cNvPicPr>
              <a:picLocks noChangeAspect="1"/>
            </p:cNvPicPr>
            <p:nvPr/>
          </p:nvPicPr>
          <p:blipFill rotWithShape="1">
            <a:blip r:embed="rId4"/>
            <a:srcRect l="42700" t="79679" r="46452" b="4685"/>
            <a:stretch/>
          </p:blipFill>
          <p:spPr>
            <a:xfrm>
              <a:off x="3502828" y="4306957"/>
              <a:ext cx="1033896" cy="988154"/>
            </a:xfrm>
            <a:prstGeom prst="rect">
              <a:avLst/>
            </a:prstGeom>
            <a:ln>
              <a:noFill/>
            </a:ln>
            <a:effectLst>
              <a:outerShdw blurRad="292100" dist="139700" dir="2700000" algn="tl" rotWithShape="0">
                <a:srgbClr val="333333">
                  <a:alpha val="65000"/>
                </a:srgbClr>
              </a:outerShdw>
            </a:effectLst>
          </p:spPr>
        </p:pic>
        <p:pic>
          <p:nvPicPr>
            <p:cNvPr id="15" name="Picture 14" descr="A screenshot of a computer&#10;&#10;Description automatically generated">
              <a:extLst>
                <a:ext uri="{FF2B5EF4-FFF2-40B4-BE49-F238E27FC236}">
                  <a16:creationId xmlns:a16="http://schemas.microsoft.com/office/drawing/2014/main" id="{579CD3F7-5836-65E2-E503-C759726DFF59}"/>
                </a:ext>
              </a:extLst>
            </p:cNvPr>
            <p:cNvPicPr>
              <a:picLocks noChangeAspect="1"/>
            </p:cNvPicPr>
            <p:nvPr/>
          </p:nvPicPr>
          <p:blipFill rotWithShape="1">
            <a:blip r:embed="rId4"/>
            <a:srcRect l="10153" t="79790" r="78999" b="4574"/>
            <a:stretch/>
          </p:blipFill>
          <p:spPr>
            <a:xfrm>
              <a:off x="2594141" y="2670312"/>
              <a:ext cx="978434" cy="935146"/>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952AC274-C478-4740-D96E-324D75D66A7B}"/>
                </a:ext>
              </a:extLst>
            </p:cNvPr>
            <p:cNvPicPr>
              <a:picLocks noChangeAspect="1"/>
            </p:cNvPicPr>
            <p:nvPr/>
          </p:nvPicPr>
          <p:blipFill rotWithShape="1">
            <a:blip r:embed="rId4"/>
            <a:srcRect l="20907" t="79790" r="68245" b="4574"/>
            <a:stretch/>
          </p:blipFill>
          <p:spPr>
            <a:xfrm>
              <a:off x="3083358" y="2670312"/>
              <a:ext cx="978434" cy="935146"/>
            </a:xfrm>
            <a:prstGeom prst="rect">
              <a:avLst/>
            </a:prstGeom>
            <a:ln>
              <a:noFill/>
            </a:ln>
            <a:effectLst>
              <a:outerShdw blurRad="292100" dist="139700" dir="2700000" algn="tl" rotWithShape="0">
                <a:srgbClr val="333333">
                  <a:alpha val="65000"/>
                </a:srgbClr>
              </a:outerShdw>
            </a:effectLst>
          </p:spPr>
        </p:pic>
        <p:pic>
          <p:nvPicPr>
            <p:cNvPr id="17" name="Picture 16" descr="A screenshot of a computer&#10;&#10;Description automatically generated">
              <a:extLst>
                <a:ext uri="{FF2B5EF4-FFF2-40B4-BE49-F238E27FC236}">
                  <a16:creationId xmlns:a16="http://schemas.microsoft.com/office/drawing/2014/main" id="{C3800E62-723F-0CA7-4212-D6EF2364B4F0}"/>
                </a:ext>
              </a:extLst>
            </p:cNvPr>
            <p:cNvPicPr>
              <a:picLocks noChangeAspect="1"/>
            </p:cNvPicPr>
            <p:nvPr/>
          </p:nvPicPr>
          <p:blipFill rotWithShape="1">
            <a:blip r:embed="rId4"/>
            <a:srcRect l="42700" t="79679" r="46452" b="4685"/>
            <a:stretch/>
          </p:blipFill>
          <p:spPr>
            <a:xfrm>
              <a:off x="3575715" y="2670312"/>
              <a:ext cx="978434" cy="935146"/>
            </a:xfrm>
            <a:prstGeom prst="rect">
              <a:avLst/>
            </a:prstGeom>
            <a:ln>
              <a:noFill/>
            </a:ln>
            <a:effectLst>
              <a:outerShdw blurRad="292100" dist="139700" dir="2700000" algn="tl" rotWithShape="0">
                <a:srgbClr val="333333">
                  <a:alpha val="65000"/>
                </a:srgbClr>
              </a:outerShdw>
            </a:effectLst>
          </p:spPr>
        </p:pic>
        <p:sp>
          <p:nvSpPr>
            <p:cNvPr id="18" name="Rectangle 17">
              <a:extLst>
                <a:ext uri="{FF2B5EF4-FFF2-40B4-BE49-F238E27FC236}">
                  <a16:creationId xmlns:a16="http://schemas.microsoft.com/office/drawing/2014/main" id="{4A575AD9-CEC5-83D2-ABE8-425E9236FB30}"/>
                </a:ext>
              </a:extLst>
            </p:cNvPr>
            <p:cNvSpPr/>
            <p:nvPr/>
          </p:nvSpPr>
          <p:spPr>
            <a:xfrm>
              <a:off x="4146438" y="2841981"/>
              <a:ext cx="161532" cy="531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A083F4-0BBF-7E9D-328E-415FAA7585F8}"/>
                </a:ext>
              </a:extLst>
            </p:cNvPr>
            <p:cNvSpPr/>
            <p:nvPr/>
          </p:nvSpPr>
          <p:spPr>
            <a:xfrm>
              <a:off x="3696268" y="2729685"/>
              <a:ext cx="161532" cy="2421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066EEF-982C-2C64-315B-74AF6782537C}"/>
                </a:ext>
              </a:extLst>
            </p:cNvPr>
            <p:cNvSpPr/>
            <p:nvPr/>
          </p:nvSpPr>
          <p:spPr>
            <a:xfrm>
              <a:off x="3212327" y="2720923"/>
              <a:ext cx="161532" cy="2421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A9FBDC1-E358-D5ED-4510-7CFD8A885A0B}"/>
                </a:ext>
              </a:extLst>
            </p:cNvPr>
            <p:cNvSpPr/>
            <p:nvPr/>
          </p:nvSpPr>
          <p:spPr>
            <a:xfrm>
              <a:off x="2713710" y="2729685"/>
              <a:ext cx="161532" cy="2421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01729F-44FD-39A9-D656-B5D6AE33C235}"/>
                </a:ext>
              </a:extLst>
            </p:cNvPr>
            <p:cNvSpPr/>
            <p:nvPr/>
          </p:nvSpPr>
          <p:spPr>
            <a:xfrm>
              <a:off x="2918686" y="3174423"/>
              <a:ext cx="161532" cy="1523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FF0BD45-60E8-DF39-66BE-67A82E980B59}"/>
                </a:ext>
              </a:extLst>
            </p:cNvPr>
            <p:cNvSpPr/>
            <p:nvPr/>
          </p:nvSpPr>
          <p:spPr>
            <a:xfrm>
              <a:off x="3474384" y="3163133"/>
              <a:ext cx="98191" cy="1523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552683-FFAF-056C-6D4F-C1624CA92F7A}"/>
                </a:ext>
              </a:extLst>
            </p:cNvPr>
            <p:cNvSpPr/>
            <p:nvPr/>
          </p:nvSpPr>
          <p:spPr>
            <a:xfrm>
              <a:off x="3927672" y="3174423"/>
              <a:ext cx="161532" cy="1523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8561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C807EA-0703-9CD8-A137-05EE45EB8299}"/>
              </a:ext>
            </a:extLst>
          </p:cNvPr>
          <p:cNvSpPr>
            <a:spLocks noGrp="1"/>
          </p:cNvSpPr>
          <p:nvPr>
            <p:ph idx="1"/>
          </p:nvPr>
        </p:nvSpPr>
        <p:spPr/>
        <p:txBody>
          <a:bodyPr/>
          <a:lstStyle/>
          <a:p>
            <a:r>
              <a:rPr lang="en-US" dirty="0"/>
              <a:t>Distilled from pre-trained vision foundation models such as CLIP, DINOv2, SAM</a:t>
            </a:r>
          </a:p>
          <a:p>
            <a:endParaRPr lang="en-US" dirty="0"/>
          </a:p>
        </p:txBody>
      </p:sp>
      <p:sp>
        <p:nvSpPr>
          <p:cNvPr id="3" name="Title 2">
            <a:extLst>
              <a:ext uri="{FF2B5EF4-FFF2-40B4-BE49-F238E27FC236}">
                <a16:creationId xmlns:a16="http://schemas.microsoft.com/office/drawing/2014/main" id="{7F80059F-D980-E48A-0244-49E64186843B}"/>
              </a:ext>
            </a:extLst>
          </p:cNvPr>
          <p:cNvSpPr>
            <a:spLocks noGrp="1"/>
          </p:cNvSpPr>
          <p:nvPr>
            <p:ph type="title"/>
          </p:nvPr>
        </p:nvSpPr>
        <p:spPr/>
        <p:txBody>
          <a:bodyPr>
            <a:normAutofit fontScale="90000"/>
          </a:bodyPr>
          <a:lstStyle/>
          <a:p>
            <a:r>
              <a:rPr lang="en-US" dirty="0"/>
              <a:t>RADIO – Distilled self-supervised pre-training model</a:t>
            </a:r>
          </a:p>
        </p:txBody>
      </p:sp>
      <p:sp>
        <p:nvSpPr>
          <p:cNvPr id="4" name="Date Placeholder 3">
            <a:extLst>
              <a:ext uri="{FF2B5EF4-FFF2-40B4-BE49-F238E27FC236}">
                <a16:creationId xmlns:a16="http://schemas.microsoft.com/office/drawing/2014/main" id="{3DFAE64E-D11B-E430-91CE-18E37B97CA1D}"/>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5" name="Footer Placeholder 4">
            <a:extLst>
              <a:ext uri="{FF2B5EF4-FFF2-40B4-BE49-F238E27FC236}">
                <a16:creationId xmlns:a16="http://schemas.microsoft.com/office/drawing/2014/main" id="{9240ECEC-300F-8057-987F-293F479EC24D}"/>
              </a:ext>
            </a:extLst>
          </p:cNvPr>
          <p:cNvSpPr>
            <a:spLocks noGrp="1"/>
          </p:cNvSpPr>
          <p:nvPr>
            <p:ph type="ftr" sz="quarter" idx="11"/>
          </p:nvPr>
        </p:nvSpPr>
        <p:spPr/>
        <p:txBody>
          <a:bodyPr/>
          <a:lstStyle/>
          <a:p>
            <a:r>
              <a:rPr lang="fr-FR"/>
              <a:t>Naravich Chutisilp</a:t>
            </a:r>
            <a:endParaRPr lang="fr-FR" dirty="0"/>
          </a:p>
        </p:txBody>
      </p:sp>
      <p:sp>
        <p:nvSpPr>
          <p:cNvPr id="6" name="Slide Number Placeholder 5">
            <a:extLst>
              <a:ext uri="{FF2B5EF4-FFF2-40B4-BE49-F238E27FC236}">
                <a16:creationId xmlns:a16="http://schemas.microsoft.com/office/drawing/2014/main" id="{62DCAFCC-2E68-B22E-8D88-5BA913918BD5}"/>
              </a:ext>
            </a:extLst>
          </p:cNvPr>
          <p:cNvSpPr>
            <a:spLocks noGrp="1"/>
          </p:cNvSpPr>
          <p:nvPr>
            <p:ph type="sldNum" sz="quarter" idx="12"/>
          </p:nvPr>
        </p:nvSpPr>
        <p:spPr/>
        <p:txBody>
          <a:bodyPr/>
          <a:lstStyle/>
          <a:p>
            <a:fld id="{E1E1CD7C-2161-7D43-862E-CE4C333CD873}" type="slidenum">
              <a:rPr lang="fr-FR" smtClean="0"/>
              <a:pPr/>
              <a:t>16</a:t>
            </a:fld>
            <a:endParaRPr lang="fr-FR" dirty="0"/>
          </a:p>
        </p:txBody>
      </p:sp>
      <p:pic>
        <p:nvPicPr>
          <p:cNvPr id="7" name="Picture 2">
            <a:extLst>
              <a:ext uri="{FF2B5EF4-FFF2-40B4-BE49-F238E27FC236}">
                <a16:creationId xmlns:a16="http://schemas.microsoft.com/office/drawing/2014/main" id="{D1D67695-0DFD-F35E-C49F-2B6EE16F27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814"/>
          <a:stretch/>
        </p:blipFill>
        <p:spPr bwMode="auto">
          <a:xfrm>
            <a:off x="1039046" y="2130445"/>
            <a:ext cx="7458020" cy="277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85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497FD6-D47E-38C9-2F3C-4A156767E0F4}"/>
              </a:ext>
            </a:extLst>
          </p:cNvPr>
          <p:cNvSpPr>
            <a:spLocks noGrp="1"/>
          </p:cNvSpPr>
          <p:nvPr>
            <p:ph sz="half" idx="1"/>
          </p:nvPr>
        </p:nvSpPr>
        <p:spPr/>
        <p:txBody>
          <a:bodyPr/>
          <a:lstStyle/>
          <a:p>
            <a:r>
              <a:rPr lang="en-US" dirty="0"/>
              <a:t>All transformer-based models perform worse than CNN-based counterpart.</a:t>
            </a:r>
          </a:p>
          <a:p>
            <a:r>
              <a:rPr lang="en-US" dirty="0"/>
              <a:t>Transformer can integrate global context from an image to make its prediction which is not beneficial for calcium that is localized</a:t>
            </a:r>
          </a:p>
        </p:txBody>
      </p:sp>
      <p:pic>
        <p:nvPicPr>
          <p:cNvPr id="9" name="Content Placeholder 8" descr="A screenshot of a computer&#10;&#10;Description automatically generated">
            <a:extLst>
              <a:ext uri="{FF2B5EF4-FFF2-40B4-BE49-F238E27FC236}">
                <a16:creationId xmlns:a16="http://schemas.microsoft.com/office/drawing/2014/main" id="{CC818D3A-6ABA-8610-D5D4-75CB23B70FF4}"/>
              </a:ext>
            </a:extLst>
          </p:cNvPr>
          <p:cNvPicPr>
            <a:picLocks noGrp="1" noChangeAspect="1"/>
          </p:cNvPicPr>
          <p:nvPr>
            <p:ph sz="half" idx="2"/>
          </p:nvPr>
        </p:nvPicPr>
        <p:blipFill>
          <a:blip r:embed="rId2"/>
          <a:stretch>
            <a:fillRect/>
          </a:stretch>
        </p:blipFill>
        <p:spPr>
          <a:xfrm>
            <a:off x="4580970" y="1486140"/>
            <a:ext cx="4306649" cy="2526106"/>
          </a:xfrm>
        </p:spPr>
      </p:pic>
      <p:sp>
        <p:nvSpPr>
          <p:cNvPr id="4" name="Title 3">
            <a:extLst>
              <a:ext uri="{FF2B5EF4-FFF2-40B4-BE49-F238E27FC236}">
                <a16:creationId xmlns:a16="http://schemas.microsoft.com/office/drawing/2014/main" id="{E6815CFF-FC26-5DA7-03A6-2376F2C527CB}"/>
              </a:ext>
            </a:extLst>
          </p:cNvPr>
          <p:cNvSpPr>
            <a:spLocks noGrp="1"/>
          </p:cNvSpPr>
          <p:nvPr>
            <p:ph type="title"/>
          </p:nvPr>
        </p:nvSpPr>
        <p:spPr/>
        <p:txBody>
          <a:bodyPr/>
          <a:lstStyle/>
          <a:p>
            <a:r>
              <a:rPr lang="en-US" dirty="0"/>
              <a:t>Transformer-based models</a:t>
            </a:r>
          </a:p>
        </p:txBody>
      </p:sp>
      <p:sp>
        <p:nvSpPr>
          <p:cNvPr id="5" name="Date Placeholder 4">
            <a:extLst>
              <a:ext uri="{FF2B5EF4-FFF2-40B4-BE49-F238E27FC236}">
                <a16:creationId xmlns:a16="http://schemas.microsoft.com/office/drawing/2014/main" id="{C1C9A29B-5630-BA2A-0C25-5CCD2BED734C}"/>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52DB895A-21F6-45DD-6BA7-70C2A42B27EF}"/>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A00EB7BF-7C0F-D39E-B227-C5A1E5FA4842}"/>
              </a:ext>
            </a:extLst>
          </p:cNvPr>
          <p:cNvSpPr>
            <a:spLocks noGrp="1"/>
          </p:cNvSpPr>
          <p:nvPr>
            <p:ph type="sldNum" sz="quarter" idx="12"/>
          </p:nvPr>
        </p:nvSpPr>
        <p:spPr/>
        <p:txBody>
          <a:bodyPr/>
          <a:lstStyle/>
          <a:p>
            <a:fld id="{E1E1CD7C-2161-7D43-862E-CE4C333CD873}" type="slidenum">
              <a:rPr lang="fr-FR" smtClean="0"/>
              <a:pPr/>
              <a:t>17</a:t>
            </a:fld>
            <a:endParaRPr lang="fr-FR" dirty="0"/>
          </a:p>
        </p:txBody>
      </p:sp>
    </p:spTree>
    <p:extLst>
      <p:ext uri="{BB962C8B-B14F-4D97-AF65-F5344CB8AC3E}">
        <p14:creationId xmlns:p14="http://schemas.microsoft.com/office/powerpoint/2010/main" val="2479365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C8237-EC5B-CA32-4129-98D6CB328708}"/>
              </a:ext>
            </a:extLst>
          </p:cNvPr>
          <p:cNvSpPr>
            <a:spLocks noGrp="1"/>
          </p:cNvSpPr>
          <p:nvPr>
            <p:ph idx="1"/>
          </p:nvPr>
        </p:nvSpPr>
        <p:spPr/>
        <p:txBody>
          <a:bodyPr/>
          <a:lstStyle/>
          <a:p>
            <a:r>
              <a:rPr lang="en-US" dirty="0">
                <a:solidFill>
                  <a:schemeClr val="tx1">
                    <a:lumMod val="20000"/>
                    <a:lumOff val="80000"/>
                  </a:schemeClr>
                </a:solidFill>
              </a:rPr>
              <a:t>CNN-based supervised learning</a:t>
            </a:r>
          </a:p>
          <a:p>
            <a:pPr lvl="1"/>
            <a:r>
              <a:rPr lang="en-US" dirty="0">
                <a:solidFill>
                  <a:schemeClr val="tx1">
                    <a:lumMod val="20000"/>
                    <a:lumOff val="80000"/>
                  </a:schemeClr>
                </a:solidFill>
              </a:rPr>
              <a:t>nnU-Net – CNN-based supervised learning</a:t>
            </a:r>
          </a:p>
          <a:p>
            <a:r>
              <a:rPr lang="en-US" dirty="0">
                <a:solidFill>
                  <a:schemeClr val="tx1">
                    <a:lumMod val="20000"/>
                    <a:lumOff val="80000"/>
                  </a:schemeClr>
                </a:solidFill>
              </a:rPr>
              <a:t>Transformers-based models</a:t>
            </a:r>
          </a:p>
          <a:p>
            <a:pPr lvl="1"/>
            <a:r>
              <a:rPr lang="en-US" dirty="0" err="1">
                <a:solidFill>
                  <a:schemeClr val="tx1">
                    <a:lumMod val="20000"/>
                    <a:lumOff val="80000"/>
                  </a:schemeClr>
                </a:solidFill>
              </a:rPr>
              <a:t>SegFormer</a:t>
            </a:r>
            <a:r>
              <a:rPr lang="en-US" dirty="0">
                <a:solidFill>
                  <a:schemeClr val="tx1">
                    <a:lumMod val="20000"/>
                    <a:lumOff val="80000"/>
                  </a:schemeClr>
                </a:solidFill>
              </a:rPr>
              <a:t> – Transformer-based supervised learning</a:t>
            </a:r>
          </a:p>
          <a:p>
            <a:pPr lvl="1"/>
            <a:r>
              <a:rPr lang="en-US" dirty="0" err="1">
                <a:solidFill>
                  <a:schemeClr val="tx1">
                    <a:lumMod val="20000"/>
                    <a:lumOff val="80000"/>
                  </a:schemeClr>
                </a:solidFill>
              </a:rPr>
              <a:t>SuPreM</a:t>
            </a:r>
            <a:r>
              <a:rPr lang="en-US" dirty="0">
                <a:solidFill>
                  <a:schemeClr val="tx1">
                    <a:lumMod val="20000"/>
                    <a:lumOff val="80000"/>
                  </a:schemeClr>
                </a:solidFill>
              </a:rPr>
              <a:t> – Supervised pre-training for medical images</a:t>
            </a:r>
          </a:p>
          <a:p>
            <a:pPr lvl="1"/>
            <a:r>
              <a:rPr lang="en-US" dirty="0">
                <a:solidFill>
                  <a:schemeClr val="tx1">
                    <a:lumMod val="20000"/>
                    <a:lumOff val="80000"/>
                  </a:schemeClr>
                </a:solidFill>
              </a:rPr>
              <a:t>V-JEPA – Unimodal self-supervised learning for medical images</a:t>
            </a:r>
          </a:p>
          <a:p>
            <a:pPr lvl="1"/>
            <a:r>
              <a:rPr lang="en-US" dirty="0">
                <a:solidFill>
                  <a:schemeClr val="tx1">
                    <a:lumMod val="20000"/>
                    <a:lumOff val="80000"/>
                  </a:schemeClr>
                </a:solidFill>
              </a:rPr>
              <a:t>RADIO – Distilled self-supervised pre-training model</a:t>
            </a:r>
          </a:p>
          <a:p>
            <a:r>
              <a:rPr lang="en-US" dirty="0"/>
              <a:t>SSL</a:t>
            </a:r>
          </a:p>
          <a:p>
            <a:pPr lvl="1"/>
            <a:r>
              <a:rPr lang="en-US" dirty="0"/>
              <a:t>Genesis – Unimodal self-supervised learning for medical images</a:t>
            </a:r>
          </a:p>
          <a:p>
            <a:pPr lvl="1"/>
            <a:r>
              <a:rPr lang="en-US" dirty="0"/>
              <a:t>CLIP – Multi-modal self-supervised pre-training</a:t>
            </a:r>
          </a:p>
        </p:txBody>
      </p:sp>
      <p:sp>
        <p:nvSpPr>
          <p:cNvPr id="3" name="Title 2">
            <a:extLst>
              <a:ext uri="{FF2B5EF4-FFF2-40B4-BE49-F238E27FC236}">
                <a16:creationId xmlns:a16="http://schemas.microsoft.com/office/drawing/2014/main" id="{166A8B92-93D9-6BFF-6C9D-7DBD89F4AB5F}"/>
              </a:ext>
            </a:extLst>
          </p:cNvPr>
          <p:cNvSpPr>
            <a:spLocks noGrp="1"/>
          </p:cNvSpPr>
          <p:nvPr>
            <p:ph type="title"/>
          </p:nvPr>
        </p:nvSpPr>
        <p:spPr/>
        <p:txBody>
          <a:bodyPr/>
          <a:lstStyle/>
          <a:p>
            <a:r>
              <a:rPr lang="en-US" dirty="0"/>
              <a:t>Algorithms</a:t>
            </a:r>
          </a:p>
        </p:txBody>
      </p:sp>
      <p:sp>
        <p:nvSpPr>
          <p:cNvPr id="4" name="Date Placeholder 3">
            <a:extLst>
              <a:ext uri="{FF2B5EF4-FFF2-40B4-BE49-F238E27FC236}">
                <a16:creationId xmlns:a16="http://schemas.microsoft.com/office/drawing/2014/main" id="{304B5A32-180D-8962-272B-DF5A4F62E938}"/>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5" name="Footer Placeholder 4">
            <a:extLst>
              <a:ext uri="{FF2B5EF4-FFF2-40B4-BE49-F238E27FC236}">
                <a16:creationId xmlns:a16="http://schemas.microsoft.com/office/drawing/2014/main" id="{C29CD89C-0D53-9CC0-671B-3FF7EB0EC18A}"/>
              </a:ext>
            </a:extLst>
          </p:cNvPr>
          <p:cNvSpPr>
            <a:spLocks noGrp="1"/>
          </p:cNvSpPr>
          <p:nvPr>
            <p:ph type="ftr" sz="quarter" idx="11"/>
          </p:nvPr>
        </p:nvSpPr>
        <p:spPr/>
        <p:txBody>
          <a:bodyPr/>
          <a:lstStyle/>
          <a:p>
            <a:r>
              <a:rPr lang="fr-FR" dirty="0"/>
              <a:t>Naravich Chutisilp</a:t>
            </a:r>
          </a:p>
        </p:txBody>
      </p:sp>
      <p:sp>
        <p:nvSpPr>
          <p:cNvPr id="6" name="Slide Number Placeholder 5">
            <a:extLst>
              <a:ext uri="{FF2B5EF4-FFF2-40B4-BE49-F238E27FC236}">
                <a16:creationId xmlns:a16="http://schemas.microsoft.com/office/drawing/2014/main" id="{7424FD29-F2F9-DCCC-8107-F776069A65F9}"/>
              </a:ext>
            </a:extLst>
          </p:cNvPr>
          <p:cNvSpPr>
            <a:spLocks noGrp="1"/>
          </p:cNvSpPr>
          <p:nvPr>
            <p:ph type="sldNum" sz="quarter" idx="12"/>
          </p:nvPr>
        </p:nvSpPr>
        <p:spPr/>
        <p:txBody>
          <a:bodyPr/>
          <a:lstStyle/>
          <a:p>
            <a:fld id="{E1E1CD7C-2161-7D43-862E-CE4C333CD873}" type="slidenum">
              <a:rPr lang="fr-FR" smtClean="0"/>
              <a:pPr/>
              <a:t>18</a:t>
            </a:fld>
            <a:endParaRPr lang="fr-FR" dirty="0"/>
          </a:p>
        </p:txBody>
      </p:sp>
    </p:spTree>
    <p:extLst>
      <p:ext uri="{BB962C8B-B14F-4D97-AF65-F5344CB8AC3E}">
        <p14:creationId xmlns:p14="http://schemas.microsoft.com/office/powerpoint/2010/main" val="3576114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0FC441-E752-1393-AC27-70A80FFD0719}"/>
              </a:ext>
            </a:extLst>
          </p:cNvPr>
          <p:cNvSpPr>
            <a:spLocks noGrp="1"/>
          </p:cNvSpPr>
          <p:nvPr>
            <p:ph sz="half" idx="1"/>
          </p:nvPr>
        </p:nvSpPr>
        <p:spPr/>
        <p:txBody>
          <a:bodyPr/>
          <a:lstStyle/>
          <a:p>
            <a:r>
              <a:rPr lang="en-US" dirty="0"/>
              <a:t>Reconstructive pre-text tasks to learn visual representations</a:t>
            </a:r>
          </a:p>
          <a:p>
            <a:r>
              <a:rPr lang="en-US" dirty="0"/>
              <a:t>U-Net as their backbone architecture, so nnU-Net is used</a:t>
            </a:r>
          </a:p>
        </p:txBody>
      </p:sp>
      <p:sp>
        <p:nvSpPr>
          <p:cNvPr id="4" name="Title 3">
            <a:extLst>
              <a:ext uri="{FF2B5EF4-FFF2-40B4-BE49-F238E27FC236}">
                <a16:creationId xmlns:a16="http://schemas.microsoft.com/office/drawing/2014/main" id="{A58F512F-E63D-7927-CEE6-77CE3D324E58}"/>
              </a:ext>
            </a:extLst>
          </p:cNvPr>
          <p:cNvSpPr>
            <a:spLocks noGrp="1"/>
          </p:cNvSpPr>
          <p:nvPr>
            <p:ph type="title"/>
          </p:nvPr>
        </p:nvSpPr>
        <p:spPr/>
        <p:txBody>
          <a:bodyPr>
            <a:normAutofit fontScale="90000"/>
          </a:bodyPr>
          <a:lstStyle/>
          <a:p>
            <a:r>
              <a:rPr lang="en-US" dirty="0"/>
              <a:t>Genesis – Unimodal self-supervised learning for medical images</a:t>
            </a:r>
          </a:p>
        </p:txBody>
      </p:sp>
      <p:sp>
        <p:nvSpPr>
          <p:cNvPr id="5" name="Date Placeholder 4">
            <a:extLst>
              <a:ext uri="{FF2B5EF4-FFF2-40B4-BE49-F238E27FC236}">
                <a16:creationId xmlns:a16="http://schemas.microsoft.com/office/drawing/2014/main" id="{73CA950F-4C81-83D7-9DD2-768363B5E077}"/>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13625288-A0D0-291A-5DD6-8E61921D905E}"/>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AF524445-8BFD-F79C-A74A-43921CDD7CB2}"/>
              </a:ext>
            </a:extLst>
          </p:cNvPr>
          <p:cNvSpPr>
            <a:spLocks noGrp="1"/>
          </p:cNvSpPr>
          <p:nvPr>
            <p:ph type="sldNum" sz="quarter" idx="12"/>
          </p:nvPr>
        </p:nvSpPr>
        <p:spPr/>
        <p:txBody>
          <a:bodyPr/>
          <a:lstStyle/>
          <a:p>
            <a:fld id="{E1E1CD7C-2161-7D43-862E-CE4C333CD873}" type="slidenum">
              <a:rPr lang="fr-FR" smtClean="0"/>
              <a:pPr/>
              <a:t>19</a:t>
            </a:fld>
            <a:endParaRPr lang="fr-FR" dirty="0"/>
          </a:p>
        </p:txBody>
      </p:sp>
      <p:pic>
        <p:nvPicPr>
          <p:cNvPr id="8" name="Content Placeholder 7">
            <a:extLst>
              <a:ext uri="{FF2B5EF4-FFF2-40B4-BE49-F238E27FC236}">
                <a16:creationId xmlns:a16="http://schemas.microsoft.com/office/drawing/2014/main" id="{1FBFF080-BAD1-51F7-9F6F-B3A6D8DD561F}"/>
              </a:ext>
            </a:extLst>
          </p:cNvPr>
          <p:cNvPicPr>
            <a:picLocks noGrp="1" noChangeAspect="1"/>
          </p:cNvPicPr>
          <p:nvPr>
            <p:ph sz="half" idx="2"/>
          </p:nvPr>
        </p:nvPicPr>
        <p:blipFill>
          <a:blip r:embed="rId2"/>
          <a:stretch>
            <a:fillRect/>
          </a:stretch>
        </p:blipFill>
        <p:spPr>
          <a:xfrm>
            <a:off x="4959350" y="1563688"/>
            <a:ext cx="3671888" cy="2316316"/>
          </a:xfrm>
          <a:prstGeom prst="rect">
            <a:avLst/>
          </a:prstGeom>
        </p:spPr>
      </p:pic>
    </p:spTree>
    <p:extLst>
      <p:ext uri="{BB962C8B-B14F-4D97-AF65-F5344CB8AC3E}">
        <p14:creationId xmlns:p14="http://schemas.microsoft.com/office/powerpoint/2010/main" val="419872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3858C5-D62C-2888-1966-D8FD740B2551}"/>
              </a:ext>
            </a:extLst>
          </p:cNvPr>
          <p:cNvSpPr>
            <a:spLocks noGrp="1"/>
          </p:cNvSpPr>
          <p:nvPr>
            <p:ph idx="1"/>
          </p:nvPr>
        </p:nvSpPr>
        <p:spPr/>
        <p:txBody>
          <a:bodyPr>
            <a:normAutofit/>
          </a:bodyPr>
          <a:lstStyle/>
          <a:p>
            <a:r>
              <a:rPr lang="en-US" dirty="0"/>
              <a:t>CNN-based nnU-Net is the most suitable framework for calcium segmentation</a:t>
            </a:r>
          </a:p>
          <a:p>
            <a:r>
              <a:rPr lang="en-US" dirty="0"/>
              <a:t>Supervised pre-training nnU-Net with lumen and wall (</a:t>
            </a:r>
            <a:r>
              <a:rPr lang="en-US" dirty="0" err="1"/>
              <a:t>LaW</a:t>
            </a:r>
            <a:r>
              <a:rPr lang="en-US" dirty="0"/>
              <a:t> OCT) segmentation significantly improves 3D nnU-Net segmentation</a:t>
            </a:r>
          </a:p>
          <a:p>
            <a:r>
              <a:rPr lang="en-US" dirty="0"/>
              <a:t>3D segmentation retains continuity better than its 2D counterpart</a:t>
            </a:r>
          </a:p>
          <a:p>
            <a:r>
              <a:rPr lang="en-US" dirty="0"/>
              <a:t>Unimodal SSL algorithms do not outperform nnU-Net</a:t>
            </a:r>
          </a:p>
          <a:p>
            <a:r>
              <a:rPr lang="en-US" dirty="0"/>
              <a:t>Multi-modal SSL on co-registered OCT images can equally improve 3D segmentation as supervised pre-training while costing less</a:t>
            </a:r>
          </a:p>
        </p:txBody>
      </p:sp>
      <p:sp>
        <p:nvSpPr>
          <p:cNvPr id="3" name="Title 2">
            <a:extLst>
              <a:ext uri="{FF2B5EF4-FFF2-40B4-BE49-F238E27FC236}">
                <a16:creationId xmlns:a16="http://schemas.microsoft.com/office/drawing/2014/main" id="{1949C114-7981-3B53-118F-D221DB69599B}"/>
              </a:ext>
            </a:extLst>
          </p:cNvPr>
          <p:cNvSpPr>
            <a:spLocks noGrp="1"/>
          </p:cNvSpPr>
          <p:nvPr>
            <p:ph type="title"/>
          </p:nvPr>
        </p:nvSpPr>
        <p:spPr/>
        <p:txBody>
          <a:bodyPr/>
          <a:lstStyle/>
          <a:p>
            <a:r>
              <a:rPr lang="en-US" dirty="0"/>
              <a:t>Executive Summary</a:t>
            </a:r>
          </a:p>
        </p:txBody>
      </p:sp>
      <p:sp>
        <p:nvSpPr>
          <p:cNvPr id="4" name="Date Placeholder 3">
            <a:extLst>
              <a:ext uri="{FF2B5EF4-FFF2-40B4-BE49-F238E27FC236}">
                <a16:creationId xmlns:a16="http://schemas.microsoft.com/office/drawing/2014/main" id="{6A7A2ECC-FA4B-3E11-3882-E7D62609F579}"/>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5" name="Footer Placeholder 4">
            <a:extLst>
              <a:ext uri="{FF2B5EF4-FFF2-40B4-BE49-F238E27FC236}">
                <a16:creationId xmlns:a16="http://schemas.microsoft.com/office/drawing/2014/main" id="{C12CAAD7-5CD7-35FB-B430-1BCFF01577F1}"/>
              </a:ext>
            </a:extLst>
          </p:cNvPr>
          <p:cNvSpPr>
            <a:spLocks noGrp="1"/>
          </p:cNvSpPr>
          <p:nvPr>
            <p:ph type="ftr" sz="quarter" idx="11"/>
          </p:nvPr>
        </p:nvSpPr>
        <p:spPr/>
        <p:txBody>
          <a:bodyPr/>
          <a:lstStyle/>
          <a:p>
            <a:r>
              <a:rPr lang="fr-FR" dirty="0"/>
              <a:t>Naravich Chutisilp</a:t>
            </a:r>
          </a:p>
        </p:txBody>
      </p:sp>
      <p:sp>
        <p:nvSpPr>
          <p:cNvPr id="6" name="Slide Number Placeholder 5">
            <a:extLst>
              <a:ext uri="{FF2B5EF4-FFF2-40B4-BE49-F238E27FC236}">
                <a16:creationId xmlns:a16="http://schemas.microsoft.com/office/drawing/2014/main" id="{BD865255-D837-835A-C697-0A9561288D9E}"/>
              </a:ext>
            </a:extLst>
          </p:cNvPr>
          <p:cNvSpPr>
            <a:spLocks noGrp="1"/>
          </p:cNvSpPr>
          <p:nvPr>
            <p:ph type="sldNum" sz="quarter" idx="12"/>
          </p:nvPr>
        </p:nvSpPr>
        <p:spPr/>
        <p:txBody>
          <a:bodyPr/>
          <a:lstStyle/>
          <a:p>
            <a:fld id="{E1E1CD7C-2161-7D43-862E-CE4C333CD873}" type="slidenum">
              <a:rPr lang="fr-FR" smtClean="0"/>
              <a:pPr/>
              <a:t>2</a:t>
            </a:fld>
            <a:endParaRPr lang="fr-FR" dirty="0"/>
          </a:p>
        </p:txBody>
      </p:sp>
    </p:spTree>
    <p:extLst>
      <p:ext uri="{BB962C8B-B14F-4D97-AF65-F5344CB8AC3E}">
        <p14:creationId xmlns:p14="http://schemas.microsoft.com/office/powerpoint/2010/main" val="3910682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D775CA-0EF1-66FF-ECBE-6E8DB6B1D649}"/>
              </a:ext>
            </a:extLst>
          </p:cNvPr>
          <p:cNvSpPr>
            <a:spLocks noGrp="1"/>
          </p:cNvSpPr>
          <p:nvPr>
            <p:ph sz="half" idx="1"/>
          </p:nvPr>
        </p:nvSpPr>
        <p:spPr/>
        <p:txBody>
          <a:bodyPr/>
          <a:lstStyle/>
          <a:p>
            <a:r>
              <a:rPr lang="en-US" dirty="0"/>
              <a:t>Genesis does not improve the 3D segmentation of nnU-Net</a:t>
            </a:r>
          </a:p>
          <a:p>
            <a:r>
              <a:rPr lang="en-US" dirty="0"/>
              <a:t>Distorting calcium which is monolithic does not change the appearance of the area.</a:t>
            </a:r>
          </a:p>
          <a:p>
            <a:r>
              <a:rPr lang="en-US" dirty="0"/>
              <a:t>Representation learned from Genesis may be negative overhead for calcium segmentation</a:t>
            </a:r>
          </a:p>
          <a:p>
            <a:endParaRPr lang="en-US" dirty="0"/>
          </a:p>
          <a:p>
            <a:endParaRPr lang="en-US" dirty="0"/>
          </a:p>
        </p:txBody>
      </p:sp>
      <p:sp>
        <p:nvSpPr>
          <p:cNvPr id="4" name="Title 3">
            <a:extLst>
              <a:ext uri="{FF2B5EF4-FFF2-40B4-BE49-F238E27FC236}">
                <a16:creationId xmlns:a16="http://schemas.microsoft.com/office/drawing/2014/main" id="{708BABF4-0B8B-C74C-E096-3989B1D870E7}"/>
              </a:ext>
            </a:extLst>
          </p:cNvPr>
          <p:cNvSpPr>
            <a:spLocks noGrp="1"/>
          </p:cNvSpPr>
          <p:nvPr>
            <p:ph type="title"/>
          </p:nvPr>
        </p:nvSpPr>
        <p:spPr/>
        <p:txBody>
          <a:bodyPr>
            <a:normAutofit fontScale="90000"/>
          </a:bodyPr>
          <a:lstStyle/>
          <a:p>
            <a:r>
              <a:rPr lang="en-US" dirty="0"/>
              <a:t>Genesis – Unimodal self-supervised learning for medical images</a:t>
            </a:r>
          </a:p>
        </p:txBody>
      </p:sp>
      <p:sp>
        <p:nvSpPr>
          <p:cNvPr id="5" name="Date Placeholder 4">
            <a:extLst>
              <a:ext uri="{FF2B5EF4-FFF2-40B4-BE49-F238E27FC236}">
                <a16:creationId xmlns:a16="http://schemas.microsoft.com/office/drawing/2014/main" id="{33649197-F3C1-728E-8100-051F7E4BDD78}"/>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6" name="Footer Placeholder 5">
            <a:extLst>
              <a:ext uri="{FF2B5EF4-FFF2-40B4-BE49-F238E27FC236}">
                <a16:creationId xmlns:a16="http://schemas.microsoft.com/office/drawing/2014/main" id="{2DFF97CD-3236-5F5C-AAD7-8187F6026103}"/>
              </a:ext>
            </a:extLst>
          </p:cNvPr>
          <p:cNvSpPr>
            <a:spLocks noGrp="1"/>
          </p:cNvSpPr>
          <p:nvPr>
            <p:ph type="ftr" sz="quarter" idx="11"/>
          </p:nvPr>
        </p:nvSpPr>
        <p:spPr/>
        <p:txBody>
          <a:bodyPr/>
          <a:lstStyle/>
          <a:p>
            <a:r>
              <a:rPr lang="fr-FR" dirty="0"/>
              <a:t>Naravich Chutisilp</a:t>
            </a:r>
          </a:p>
        </p:txBody>
      </p:sp>
      <p:sp>
        <p:nvSpPr>
          <p:cNvPr id="7" name="Slide Number Placeholder 6">
            <a:extLst>
              <a:ext uri="{FF2B5EF4-FFF2-40B4-BE49-F238E27FC236}">
                <a16:creationId xmlns:a16="http://schemas.microsoft.com/office/drawing/2014/main" id="{EEF9B6E5-A5EF-D63B-27C5-5FC1D086F181}"/>
              </a:ext>
            </a:extLst>
          </p:cNvPr>
          <p:cNvSpPr>
            <a:spLocks noGrp="1"/>
          </p:cNvSpPr>
          <p:nvPr>
            <p:ph type="sldNum" sz="quarter" idx="12"/>
          </p:nvPr>
        </p:nvSpPr>
        <p:spPr/>
        <p:txBody>
          <a:bodyPr/>
          <a:lstStyle/>
          <a:p>
            <a:fld id="{E1E1CD7C-2161-7D43-862E-CE4C333CD873}" type="slidenum">
              <a:rPr lang="fr-FR" smtClean="0"/>
              <a:pPr/>
              <a:t>20</a:t>
            </a:fld>
            <a:endParaRPr lang="fr-FR" dirty="0"/>
          </a:p>
        </p:txBody>
      </p:sp>
      <p:pic>
        <p:nvPicPr>
          <p:cNvPr id="8" name="Content Placeholder 8" descr="A screenshot of a computer&#10;&#10;Description automatically generated">
            <a:extLst>
              <a:ext uri="{FF2B5EF4-FFF2-40B4-BE49-F238E27FC236}">
                <a16:creationId xmlns:a16="http://schemas.microsoft.com/office/drawing/2014/main" id="{0C24D6EC-E392-6CB9-9D8B-23A664222D17}"/>
              </a:ext>
            </a:extLst>
          </p:cNvPr>
          <p:cNvPicPr>
            <a:picLocks noGrp="1" noChangeAspect="1"/>
          </p:cNvPicPr>
          <p:nvPr>
            <p:ph sz="half" idx="2"/>
          </p:nvPr>
        </p:nvPicPr>
        <p:blipFill>
          <a:blip r:embed="rId2"/>
          <a:stretch>
            <a:fillRect/>
          </a:stretch>
        </p:blipFill>
        <p:spPr>
          <a:xfrm>
            <a:off x="4463295" y="2567721"/>
            <a:ext cx="4167943" cy="2444747"/>
          </a:xfrm>
        </p:spPr>
      </p:pic>
      <p:pic>
        <p:nvPicPr>
          <p:cNvPr id="3" name="Picture 2">
            <a:extLst>
              <a:ext uri="{FF2B5EF4-FFF2-40B4-BE49-F238E27FC236}">
                <a16:creationId xmlns:a16="http://schemas.microsoft.com/office/drawing/2014/main" id="{39394B35-468A-B836-3782-565623B348C3}"/>
              </a:ext>
            </a:extLst>
          </p:cNvPr>
          <p:cNvPicPr>
            <a:picLocks noChangeAspect="1"/>
          </p:cNvPicPr>
          <p:nvPr/>
        </p:nvPicPr>
        <p:blipFill>
          <a:blip r:embed="rId3"/>
          <a:stretch>
            <a:fillRect/>
          </a:stretch>
        </p:blipFill>
        <p:spPr>
          <a:xfrm>
            <a:off x="4716594" y="876016"/>
            <a:ext cx="2255608" cy="1691705"/>
          </a:xfrm>
          <a:prstGeom prst="rect">
            <a:avLst/>
          </a:prstGeom>
        </p:spPr>
      </p:pic>
      <p:sp>
        <p:nvSpPr>
          <p:cNvPr id="10" name="TextBox 9">
            <a:extLst>
              <a:ext uri="{FF2B5EF4-FFF2-40B4-BE49-F238E27FC236}">
                <a16:creationId xmlns:a16="http://schemas.microsoft.com/office/drawing/2014/main" id="{26D80A7D-636E-97F9-20E5-C80F1F81230A}"/>
              </a:ext>
            </a:extLst>
          </p:cNvPr>
          <p:cNvSpPr txBox="1"/>
          <p:nvPr/>
        </p:nvSpPr>
        <p:spPr>
          <a:xfrm>
            <a:off x="6952794" y="1690966"/>
            <a:ext cx="2060023" cy="861774"/>
          </a:xfrm>
          <a:prstGeom prst="rect">
            <a:avLst/>
          </a:prstGeom>
          <a:noFill/>
        </p:spPr>
        <p:txBody>
          <a:bodyPr wrap="square">
            <a:spAutoFit/>
          </a:bodyPr>
          <a:lstStyle/>
          <a:p>
            <a:r>
              <a:rPr lang="en-US" sz="1000" dirty="0"/>
              <a:t>Initial prediction from Genesis is identical to its input. Instead of learning to segment calcium, the model has to learn not to produce this identical image.</a:t>
            </a:r>
          </a:p>
        </p:txBody>
      </p:sp>
    </p:spTree>
    <p:extLst>
      <p:ext uri="{BB962C8B-B14F-4D97-AF65-F5344CB8AC3E}">
        <p14:creationId xmlns:p14="http://schemas.microsoft.com/office/powerpoint/2010/main" val="504812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1B4E37-B496-325B-7554-30999028A069}"/>
              </a:ext>
            </a:extLst>
          </p:cNvPr>
          <p:cNvSpPr>
            <a:spLocks noGrp="1"/>
          </p:cNvSpPr>
          <p:nvPr>
            <p:ph sz="half" idx="1"/>
          </p:nvPr>
        </p:nvSpPr>
        <p:spPr/>
        <p:txBody>
          <a:bodyPr/>
          <a:lstStyle/>
          <a:p>
            <a:r>
              <a:rPr lang="en-US" dirty="0"/>
              <a:t>Contrastive pre-text task to align representation of multi-modal data</a:t>
            </a:r>
          </a:p>
        </p:txBody>
      </p:sp>
      <p:sp>
        <p:nvSpPr>
          <p:cNvPr id="4" name="Title 3">
            <a:extLst>
              <a:ext uri="{FF2B5EF4-FFF2-40B4-BE49-F238E27FC236}">
                <a16:creationId xmlns:a16="http://schemas.microsoft.com/office/drawing/2014/main" id="{C31E0CE1-735B-E8D9-A58F-5E89A97F6649}"/>
              </a:ext>
            </a:extLst>
          </p:cNvPr>
          <p:cNvSpPr>
            <a:spLocks noGrp="1"/>
          </p:cNvSpPr>
          <p:nvPr>
            <p:ph type="title"/>
          </p:nvPr>
        </p:nvSpPr>
        <p:spPr/>
        <p:txBody>
          <a:bodyPr>
            <a:normAutofit fontScale="90000"/>
          </a:bodyPr>
          <a:lstStyle/>
          <a:p>
            <a:r>
              <a:rPr lang="en-US" dirty="0"/>
              <a:t>CLIP – Multi-modal self-supervised pre-training</a:t>
            </a:r>
          </a:p>
        </p:txBody>
      </p:sp>
      <p:sp>
        <p:nvSpPr>
          <p:cNvPr id="5" name="Date Placeholder 4">
            <a:extLst>
              <a:ext uri="{FF2B5EF4-FFF2-40B4-BE49-F238E27FC236}">
                <a16:creationId xmlns:a16="http://schemas.microsoft.com/office/drawing/2014/main" id="{63376654-959D-FCF3-4D61-BB26CF60291C}"/>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C86B98D0-9CA7-3506-4719-CE9E835B01BD}"/>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E5EC4BD0-DF08-BAC2-2B90-D8C8CFAFA475}"/>
              </a:ext>
            </a:extLst>
          </p:cNvPr>
          <p:cNvSpPr>
            <a:spLocks noGrp="1"/>
          </p:cNvSpPr>
          <p:nvPr>
            <p:ph type="sldNum" sz="quarter" idx="12"/>
          </p:nvPr>
        </p:nvSpPr>
        <p:spPr/>
        <p:txBody>
          <a:bodyPr/>
          <a:lstStyle/>
          <a:p>
            <a:fld id="{E1E1CD7C-2161-7D43-862E-CE4C333CD873}" type="slidenum">
              <a:rPr lang="fr-FR" smtClean="0"/>
              <a:pPr/>
              <a:t>21</a:t>
            </a:fld>
            <a:endParaRPr lang="fr-FR" dirty="0"/>
          </a:p>
        </p:txBody>
      </p:sp>
      <p:pic>
        <p:nvPicPr>
          <p:cNvPr id="8" name="Picture 2" descr="CLIP">
            <a:extLst>
              <a:ext uri="{FF2B5EF4-FFF2-40B4-BE49-F238E27FC236}">
                <a16:creationId xmlns:a16="http://schemas.microsoft.com/office/drawing/2014/main" id="{29D3299A-DE20-E0CA-8A68-B40F48C97999}"/>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49516"/>
          <a:stretch/>
        </p:blipFill>
        <p:spPr bwMode="auto">
          <a:xfrm>
            <a:off x="4959350" y="1754022"/>
            <a:ext cx="3671888" cy="256350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9BCC12A4-DE59-B3BF-CCC7-2D4EDB4519B2}"/>
              </a:ext>
            </a:extLst>
          </p:cNvPr>
          <p:cNvGrpSpPr/>
          <p:nvPr/>
        </p:nvGrpSpPr>
        <p:grpSpPr>
          <a:xfrm>
            <a:off x="1159042" y="2523831"/>
            <a:ext cx="2152179" cy="1977387"/>
            <a:chOff x="1020733" y="2323579"/>
            <a:chExt cx="2152179" cy="1977387"/>
          </a:xfrm>
        </p:grpSpPr>
        <p:pic>
          <p:nvPicPr>
            <p:cNvPr id="14" name="Picture 2">
              <a:extLst>
                <a:ext uri="{FF2B5EF4-FFF2-40B4-BE49-F238E27FC236}">
                  <a16:creationId xmlns:a16="http://schemas.microsoft.com/office/drawing/2014/main" id="{948D032F-8E70-3705-F2E9-AF6FAD5373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481" b="66892"/>
            <a:stretch/>
          </p:blipFill>
          <p:spPr bwMode="auto">
            <a:xfrm>
              <a:off x="1055010" y="2525995"/>
              <a:ext cx="2117902" cy="89134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ED53AFA-D7F0-D8F6-9C22-261690422D81}"/>
                </a:ext>
              </a:extLst>
            </p:cNvPr>
            <p:cNvSpPr txBox="1"/>
            <p:nvPr/>
          </p:nvSpPr>
          <p:spPr>
            <a:xfrm>
              <a:off x="1189782" y="2323579"/>
              <a:ext cx="447078" cy="175500"/>
            </a:xfrm>
            <a:prstGeom prst="rect">
              <a:avLst/>
            </a:prstGeom>
            <a:noFill/>
          </p:spPr>
          <p:txBody>
            <a:bodyPr wrap="none" rtlCol="0">
              <a:spAutoFit/>
            </a:bodyPr>
            <a:lstStyle/>
            <a:p>
              <a:r>
                <a:rPr lang="en-US" sz="1200" dirty="0"/>
                <a:t>Pre-IVL</a:t>
              </a:r>
            </a:p>
          </p:txBody>
        </p:sp>
        <p:sp>
          <p:nvSpPr>
            <p:cNvPr id="19" name="TextBox 18">
              <a:extLst>
                <a:ext uri="{FF2B5EF4-FFF2-40B4-BE49-F238E27FC236}">
                  <a16:creationId xmlns:a16="http://schemas.microsoft.com/office/drawing/2014/main" id="{45EC1B80-9107-5ADB-2701-6198F91DA0B4}"/>
                </a:ext>
              </a:extLst>
            </p:cNvPr>
            <p:cNvSpPr txBox="1"/>
            <p:nvPr/>
          </p:nvSpPr>
          <p:spPr>
            <a:xfrm>
              <a:off x="2296200" y="2323579"/>
              <a:ext cx="496843" cy="175500"/>
            </a:xfrm>
            <a:prstGeom prst="rect">
              <a:avLst/>
            </a:prstGeom>
            <a:noFill/>
          </p:spPr>
          <p:txBody>
            <a:bodyPr wrap="none" rtlCol="0">
              <a:spAutoFit/>
            </a:bodyPr>
            <a:lstStyle/>
            <a:p>
              <a:r>
                <a:rPr lang="en-US" sz="1200" dirty="0"/>
                <a:t>Post-IVL</a:t>
              </a:r>
            </a:p>
          </p:txBody>
        </p:sp>
        <p:pic>
          <p:nvPicPr>
            <p:cNvPr id="20" name="Picture 2">
              <a:extLst>
                <a:ext uri="{FF2B5EF4-FFF2-40B4-BE49-F238E27FC236}">
                  <a16:creationId xmlns:a16="http://schemas.microsoft.com/office/drawing/2014/main" id="{DAA84386-8DC6-4543-6B79-60DB9B229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73" b="66892"/>
            <a:stretch/>
          </p:blipFill>
          <p:spPr bwMode="auto">
            <a:xfrm>
              <a:off x="1020733" y="3417342"/>
              <a:ext cx="2004311" cy="88362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026B480F-D22D-FCCB-8F0C-6BF59F713463}"/>
              </a:ext>
            </a:extLst>
          </p:cNvPr>
          <p:cNvSpPr txBox="1"/>
          <p:nvPr/>
        </p:nvSpPr>
        <p:spPr>
          <a:xfrm>
            <a:off x="1047778" y="4596401"/>
            <a:ext cx="2502348" cy="261610"/>
          </a:xfrm>
          <a:prstGeom prst="rect">
            <a:avLst/>
          </a:prstGeom>
          <a:noFill/>
        </p:spPr>
        <p:txBody>
          <a:bodyPr wrap="square" rtlCol="0">
            <a:spAutoFit/>
          </a:bodyPr>
          <a:lstStyle/>
          <a:p>
            <a:pPr algn="ctr"/>
            <a:r>
              <a:rPr lang="en-US" sz="1050" dirty="0" err="1"/>
              <a:t>Mariia’s</a:t>
            </a:r>
            <a:r>
              <a:rPr lang="en-US" sz="1050" dirty="0"/>
              <a:t> co-registered data</a:t>
            </a:r>
          </a:p>
        </p:txBody>
      </p:sp>
    </p:spTree>
    <p:extLst>
      <p:ext uri="{BB962C8B-B14F-4D97-AF65-F5344CB8AC3E}">
        <p14:creationId xmlns:p14="http://schemas.microsoft.com/office/powerpoint/2010/main" val="235302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1B4E37-B496-325B-7554-30999028A069}"/>
              </a:ext>
            </a:extLst>
          </p:cNvPr>
          <p:cNvSpPr>
            <a:spLocks noGrp="1"/>
          </p:cNvSpPr>
          <p:nvPr>
            <p:ph sz="half" idx="1"/>
          </p:nvPr>
        </p:nvSpPr>
        <p:spPr/>
        <p:txBody>
          <a:bodyPr/>
          <a:lstStyle/>
          <a:p>
            <a:r>
              <a:rPr lang="en-US" dirty="0"/>
              <a:t>Pre-training does not converge when following the original paper’s naively</a:t>
            </a:r>
          </a:p>
        </p:txBody>
      </p:sp>
      <p:sp>
        <p:nvSpPr>
          <p:cNvPr id="4" name="Title 3">
            <a:extLst>
              <a:ext uri="{FF2B5EF4-FFF2-40B4-BE49-F238E27FC236}">
                <a16:creationId xmlns:a16="http://schemas.microsoft.com/office/drawing/2014/main" id="{C31E0CE1-735B-E8D9-A58F-5E89A97F6649}"/>
              </a:ext>
            </a:extLst>
          </p:cNvPr>
          <p:cNvSpPr>
            <a:spLocks noGrp="1"/>
          </p:cNvSpPr>
          <p:nvPr>
            <p:ph type="title"/>
          </p:nvPr>
        </p:nvSpPr>
        <p:spPr/>
        <p:txBody>
          <a:bodyPr>
            <a:normAutofit fontScale="90000"/>
          </a:bodyPr>
          <a:lstStyle/>
          <a:p>
            <a:r>
              <a:rPr lang="en-US" dirty="0"/>
              <a:t>CLIP – Multi-modal self-supervised pre-training</a:t>
            </a:r>
          </a:p>
        </p:txBody>
      </p:sp>
      <p:sp>
        <p:nvSpPr>
          <p:cNvPr id="5" name="Date Placeholder 4">
            <a:extLst>
              <a:ext uri="{FF2B5EF4-FFF2-40B4-BE49-F238E27FC236}">
                <a16:creationId xmlns:a16="http://schemas.microsoft.com/office/drawing/2014/main" id="{63376654-959D-FCF3-4D61-BB26CF60291C}"/>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C86B98D0-9CA7-3506-4719-CE9E835B01BD}"/>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E5EC4BD0-DF08-BAC2-2B90-D8C8CFAFA475}"/>
              </a:ext>
            </a:extLst>
          </p:cNvPr>
          <p:cNvSpPr>
            <a:spLocks noGrp="1"/>
          </p:cNvSpPr>
          <p:nvPr>
            <p:ph type="sldNum" sz="quarter" idx="12"/>
          </p:nvPr>
        </p:nvSpPr>
        <p:spPr/>
        <p:txBody>
          <a:bodyPr/>
          <a:lstStyle/>
          <a:p>
            <a:fld id="{E1E1CD7C-2161-7D43-862E-CE4C333CD873}" type="slidenum">
              <a:rPr lang="fr-FR" smtClean="0"/>
              <a:pPr/>
              <a:t>22</a:t>
            </a:fld>
            <a:endParaRPr lang="fr-FR" dirty="0"/>
          </a:p>
        </p:txBody>
      </p:sp>
      <p:grpSp>
        <p:nvGrpSpPr>
          <p:cNvPr id="22" name="Group 21">
            <a:extLst>
              <a:ext uri="{FF2B5EF4-FFF2-40B4-BE49-F238E27FC236}">
                <a16:creationId xmlns:a16="http://schemas.microsoft.com/office/drawing/2014/main" id="{9BCC12A4-DE59-B3BF-CCC7-2D4EDB4519B2}"/>
              </a:ext>
            </a:extLst>
          </p:cNvPr>
          <p:cNvGrpSpPr/>
          <p:nvPr/>
        </p:nvGrpSpPr>
        <p:grpSpPr>
          <a:xfrm>
            <a:off x="1159042" y="2523831"/>
            <a:ext cx="2152179" cy="1977387"/>
            <a:chOff x="1020733" y="2323579"/>
            <a:chExt cx="2152179" cy="1977387"/>
          </a:xfrm>
        </p:grpSpPr>
        <p:pic>
          <p:nvPicPr>
            <p:cNvPr id="14" name="Picture 2">
              <a:extLst>
                <a:ext uri="{FF2B5EF4-FFF2-40B4-BE49-F238E27FC236}">
                  <a16:creationId xmlns:a16="http://schemas.microsoft.com/office/drawing/2014/main" id="{948D032F-8E70-3705-F2E9-AF6FAD5373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481" b="66892"/>
            <a:stretch/>
          </p:blipFill>
          <p:spPr bwMode="auto">
            <a:xfrm>
              <a:off x="1055010" y="2525995"/>
              <a:ext cx="2117902" cy="89134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ED53AFA-D7F0-D8F6-9C22-261690422D81}"/>
                </a:ext>
              </a:extLst>
            </p:cNvPr>
            <p:cNvSpPr txBox="1"/>
            <p:nvPr/>
          </p:nvSpPr>
          <p:spPr>
            <a:xfrm>
              <a:off x="1189782" y="2323579"/>
              <a:ext cx="447078" cy="175500"/>
            </a:xfrm>
            <a:prstGeom prst="rect">
              <a:avLst/>
            </a:prstGeom>
            <a:noFill/>
          </p:spPr>
          <p:txBody>
            <a:bodyPr wrap="none" rtlCol="0">
              <a:spAutoFit/>
            </a:bodyPr>
            <a:lstStyle/>
            <a:p>
              <a:r>
                <a:rPr lang="en-US" sz="1200" dirty="0"/>
                <a:t>Pre-IVL</a:t>
              </a:r>
            </a:p>
          </p:txBody>
        </p:sp>
        <p:sp>
          <p:nvSpPr>
            <p:cNvPr id="19" name="TextBox 18">
              <a:extLst>
                <a:ext uri="{FF2B5EF4-FFF2-40B4-BE49-F238E27FC236}">
                  <a16:creationId xmlns:a16="http://schemas.microsoft.com/office/drawing/2014/main" id="{45EC1B80-9107-5ADB-2701-6198F91DA0B4}"/>
                </a:ext>
              </a:extLst>
            </p:cNvPr>
            <p:cNvSpPr txBox="1"/>
            <p:nvPr/>
          </p:nvSpPr>
          <p:spPr>
            <a:xfrm>
              <a:off x="2296200" y="2323579"/>
              <a:ext cx="496843" cy="175500"/>
            </a:xfrm>
            <a:prstGeom prst="rect">
              <a:avLst/>
            </a:prstGeom>
            <a:noFill/>
          </p:spPr>
          <p:txBody>
            <a:bodyPr wrap="none" rtlCol="0">
              <a:spAutoFit/>
            </a:bodyPr>
            <a:lstStyle/>
            <a:p>
              <a:r>
                <a:rPr lang="en-US" sz="1200" dirty="0"/>
                <a:t>Post-IVL</a:t>
              </a:r>
            </a:p>
          </p:txBody>
        </p:sp>
        <p:pic>
          <p:nvPicPr>
            <p:cNvPr id="20" name="Picture 2">
              <a:extLst>
                <a:ext uri="{FF2B5EF4-FFF2-40B4-BE49-F238E27FC236}">
                  <a16:creationId xmlns:a16="http://schemas.microsoft.com/office/drawing/2014/main" id="{DAA84386-8DC6-4543-6B79-60DB9B2290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73" b="66892"/>
            <a:stretch/>
          </p:blipFill>
          <p:spPr bwMode="auto">
            <a:xfrm>
              <a:off x="1020733" y="3417342"/>
              <a:ext cx="2004311" cy="88362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026B480F-D22D-FCCB-8F0C-6BF59F713463}"/>
              </a:ext>
            </a:extLst>
          </p:cNvPr>
          <p:cNvSpPr txBox="1"/>
          <p:nvPr/>
        </p:nvSpPr>
        <p:spPr>
          <a:xfrm>
            <a:off x="1047778" y="4596401"/>
            <a:ext cx="2502348" cy="300082"/>
          </a:xfrm>
          <a:prstGeom prst="rect">
            <a:avLst/>
          </a:prstGeom>
          <a:noFill/>
        </p:spPr>
        <p:txBody>
          <a:bodyPr wrap="square" rtlCol="0">
            <a:spAutoFit/>
          </a:bodyPr>
          <a:lstStyle/>
          <a:p>
            <a:pPr algn="ctr"/>
            <a:r>
              <a:rPr lang="en-US" dirty="0" err="1"/>
              <a:t>Mariia’s</a:t>
            </a:r>
            <a:r>
              <a:rPr lang="en-US" dirty="0"/>
              <a:t> co-registered data</a:t>
            </a:r>
          </a:p>
        </p:txBody>
      </p:sp>
      <p:pic>
        <p:nvPicPr>
          <p:cNvPr id="41" name="Content Placeholder 40">
            <a:extLst>
              <a:ext uri="{FF2B5EF4-FFF2-40B4-BE49-F238E27FC236}">
                <a16:creationId xmlns:a16="http://schemas.microsoft.com/office/drawing/2014/main" id="{1E3BE8C4-AC9E-58E3-637B-1BF288425FF5}"/>
              </a:ext>
            </a:extLst>
          </p:cNvPr>
          <p:cNvPicPr>
            <a:picLocks noGrp="1" noChangeAspect="1"/>
          </p:cNvPicPr>
          <p:nvPr>
            <p:ph sz="half" idx="2"/>
          </p:nvPr>
        </p:nvPicPr>
        <p:blipFill>
          <a:blip r:embed="rId3"/>
          <a:stretch>
            <a:fillRect/>
          </a:stretch>
        </p:blipFill>
        <p:spPr>
          <a:xfrm>
            <a:off x="4959350" y="2150456"/>
            <a:ext cx="3671888" cy="2090363"/>
          </a:xfrm>
          <a:prstGeom prst="rect">
            <a:avLst/>
          </a:prstGeom>
        </p:spPr>
      </p:pic>
    </p:spTree>
    <p:extLst>
      <p:ext uri="{BB962C8B-B14F-4D97-AF65-F5344CB8AC3E}">
        <p14:creationId xmlns:p14="http://schemas.microsoft.com/office/powerpoint/2010/main" val="67111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EA9C98-5DA6-80D5-8523-AF4D6793A768}"/>
              </a:ext>
            </a:extLst>
          </p:cNvPr>
          <p:cNvSpPr>
            <a:spLocks noGrp="1"/>
          </p:cNvSpPr>
          <p:nvPr>
            <p:ph sz="half" idx="1"/>
          </p:nvPr>
        </p:nvSpPr>
        <p:spPr/>
        <p:txBody>
          <a:bodyPr/>
          <a:lstStyle/>
          <a:p>
            <a:r>
              <a:rPr lang="en-US" dirty="0"/>
              <a:t>Image encoder must be shared among different image modalities for CLIP pre-training to converge</a:t>
            </a:r>
          </a:p>
          <a:p>
            <a:r>
              <a:rPr lang="en-US" dirty="0"/>
              <a:t>Pre-IVL and Post-IVL share similar morphology, so it is logical to share an encoder to accelerate the convergence</a:t>
            </a:r>
          </a:p>
          <a:p>
            <a:r>
              <a:rPr lang="en-US" dirty="0"/>
              <a:t>It should be noted that separate encoder could be beneficial when co-registered Pre-IVL and Post-Stent is used</a:t>
            </a:r>
          </a:p>
        </p:txBody>
      </p:sp>
      <p:sp>
        <p:nvSpPr>
          <p:cNvPr id="4" name="Title 3">
            <a:extLst>
              <a:ext uri="{FF2B5EF4-FFF2-40B4-BE49-F238E27FC236}">
                <a16:creationId xmlns:a16="http://schemas.microsoft.com/office/drawing/2014/main" id="{5F474654-33B2-8DFE-817B-F1186B74439D}"/>
              </a:ext>
            </a:extLst>
          </p:cNvPr>
          <p:cNvSpPr>
            <a:spLocks noGrp="1"/>
          </p:cNvSpPr>
          <p:nvPr>
            <p:ph type="title"/>
          </p:nvPr>
        </p:nvSpPr>
        <p:spPr/>
        <p:txBody>
          <a:bodyPr>
            <a:normAutofit fontScale="90000"/>
          </a:bodyPr>
          <a:lstStyle/>
          <a:p>
            <a:r>
              <a:rPr lang="en-US" dirty="0"/>
              <a:t>CLIP – Multi-modal self-supervised pre-training</a:t>
            </a:r>
          </a:p>
        </p:txBody>
      </p:sp>
      <p:sp>
        <p:nvSpPr>
          <p:cNvPr id="5" name="Date Placeholder 4">
            <a:extLst>
              <a:ext uri="{FF2B5EF4-FFF2-40B4-BE49-F238E27FC236}">
                <a16:creationId xmlns:a16="http://schemas.microsoft.com/office/drawing/2014/main" id="{3672FA4F-8352-552F-B5A4-6CB00225E4E7}"/>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DD75BAB1-9903-F846-91DE-C1DDEF982333}"/>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CF92EE29-9EF3-608C-594E-DE1B2B1B1CF5}"/>
              </a:ext>
            </a:extLst>
          </p:cNvPr>
          <p:cNvSpPr>
            <a:spLocks noGrp="1"/>
          </p:cNvSpPr>
          <p:nvPr>
            <p:ph type="sldNum" sz="quarter" idx="12"/>
          </p:nvPr>
        </p:nvSpPr>
        <p:spPr/>
        <p:txBody>
          <a:bodyPr/>
          <a:lstStyle/>
          <a:p>
            <a:fld id="{E1E1CD7C-2161-7D43-862E-CE4C333CD873}" type="slidenum">
              <a:rPr lang="fr-FR" smtClean="0"/>
              <a:pPr/>
              <a:t>23</a:t>
            </a:fld>
            <a:endParaRPr lang="fr-FR" dirty="0"/>
          </a:p>
        </p:txBody>
      </p:sp>
      <p:pic>
        <p:nvPicPr>
          <p:cNvPr id="11" name="Content Placeholder 7">
            <a:extLst>
              <a:ext uri="{FF2B5EF4-FFF2-40B4-BE49-F238E27FC236}">
                <a16:creationId xmlns:a16="http://schemas.microsoft.com/office/drawing/2014/main" id="{C0FAE052-CDEB-60C8-181D-DF50DACB2237}"/>
              </a:ext>
            </a:extLst>
          </p:cNvPr>
          <p:cNvPicPr>
            <a:picLocks noGrp="1" noChangeAspect="1"/>
          </p:cNvPicPr>
          <p:nvPr>
            <p:ph sz="half" idx="2"/>
          </p:nvPr>
        </p:nvPicPr>
        <p:blipFill rotWithShape="1">
          <a:blip r:embed="rId2"/>
          <a:srcRect l="18359" r="19993" b="13499"/>
          <a:stretch/>
        </p:blipFill>
        <p:spPr>
          <a:xfrm>
            <a:off x="4959350" y="1922372"/>
            <a:ext cx="3671888" cy="2546531"/>
          </a:xfrm>
          <a:prstGeom prst="rect">
            <a:avLst/>
          </a:prstGeom>
        </p:spPr>
      </p:pic>
    </p:spTree>
    <p:extLst>
      <p:ext uri="{BB962C8B-B14F-4D97-AF65-F5344CB8AC3E}">
        <p14:creationId xmlns:p14="http://schemas.microsoft.com/office/powerpoint/2010/main" val="175195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F59599-AAA1-CBF9-3550-9CBAC174D1B3}"/>
              </a:ext>
            </a:extLst>
          </p:cNvPr>
          <p:cNvSpPr>
            <a:spLocks noGrp="1"/>
          </p:cNvSpPr>
          <p:nvPr>
            <p:ph sz="half" idx="1"/>
          </p:nvPr>
        </p:nvSpPr>
        <p:spPr/>
        <p:txBody>
          <a:bodyPr/>
          <a:lstStyle/>
          <a:p>
            <a:r>
              <a:rPr lang="en-US" dirty="0"/>
              <a:t>CLIP significantly improves 3D nnU-Net segmentation</a:t>
            </a:r>
          </a:p>
          <a:p>
            <a:r>
              <a:rPr lang="en-US" dirty="0"/>
              <a:t>Using co-register multi-modal datasets with CLIP can yield a comparable improvement as fully annotated data lumen and wall datasets</a:t>
            </a:r>
          </a:p>
          <a:p>
            <a:pPr marL="0" indent="0">
              <a:buNone/>
            </a:pPr>
            <a:endParaRPr lang="en-US" dirty="0"/>
          </a:p>
        </p:txBody>
      </p:sp>
      <p:pic>
        <p:nvPicPr>
          <p:cNvPr id="9" name="Content Placeholder 8" descr="A screenshot of a computer screen&#10;&#10;Description automatically generated">
            <a:extLst>
              <a:ext uri="{FF2B5EF4-FFF2-40B4-BE49-F238E27FC236}">
                <a16:creationId xmlns:a16="http://schemas.microsoft.com/office/drawing/2014/main" id="{2EF03E29-B733-A812-7FAC-07E3D8F45587}"/>
              </a:ext>
            </a:extLst>
          </p:cNvPr>
          <p:cNvPicPr>
            <a:picLocks noGrp="1" noChangeAspect="1"/>
          </p:cNvPicPr>
          <p:nvPr>
            <p:ph sz="half" idx="2"/>
          </p:nvPr>
        </p:nvPicPr>
        <p:blipFill>
          <a:blip r:embed="rId2"/>
          <a:stretch>
            <a:fillRect/>
          </a:stretch>
        </p:blipFill>
        <p:spPr>
          <a:xfrm>
            <a:off x="4623155" y="1417190"/>
            <a:ext cx="4008083" cy="2309120"/>
          </a:xfrm>
        </p:spPr>
      </p:pic>
      <p:sp>
        <p:nvSpPr>
          <p:cNvPr id="4" name="Title 3">
            <a:extLst>
              <a:ext uri="{FF2B5EF4-FFF2-40B4-BE49-F238E27FC236}">
                <a16:creationId xmlns:a16="http://schemas.microsoft.com/office/drawing/2014/main" id="{A3B63572-34A7-B22B-1D63-77F965A17776}"/>
              </a:ext>
            </a:extLst>
          </p:cNvPr>
          <p:cNvSpPr>
            <a:spLocks noGrp="1"/>
          </p:cNvSpPr>
          <p:nvPr>
            <p:ph type="title"/>
          </p:nvPr>
        </p:nvSpPr>
        <p:spPr/>
        <p:txBody>
          <a:bodyPr>
            <a:normAutofit fontScale="90000"/>
          </a:bodyPr>
          <a:lstStyle/>
          <a:p>
            <a:r>
              <a:rPr lang="en-US" dirty="0"/>
              <a:t>CLIP – Multi-modal self-supervised pre-training</a:t>
            </a:r>
          </a:p>
        </p:txBody>
      </p:sp>
      <p:sp>
        <p:nvSpPr>
          <p:cNvPr id="5" name="Date Placeholder 4">
            <a:extLst>
              <a:ext uri="{FF2B5EF4-FFF2-40B4-BE49-F238E27FC236}">
                <a16:creationId xmlns:a16="http://schemas.microsoft.com/office/drawing/2014/main" id="{B9C5D4D3-B210-ACE3-617A-D8E715CB6386}"/>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8353A3C5-08D5-911B-3F94-A88647EFB131}"/>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8B4DAA9B-9AEE-241F-7702-DB420D9ADD7B}"/>
              </a:ext>
            </a:extLst>
          </p:cNvPr>
          <p:cNvSpPr>
            <a:spLocks noGrp="1"/>
          </p:cNvSpPr>
          <p:nvPr>
            <p:ph type="sldNum" sz="quarter" idx="12"/>
          </p:nvPr>
        </p:nvSpPr>
        <p:spPr/>
        <p:txBody>
          <a:bodyPr/>
          <a:lstStyle/>
          <a:p>
            <a:fld id="{E1E1CD7C-2161-7D43-862E-CE4C333CD873}" type="slidenum">
              <a:rPr lang="fr-FR" smtClean="0"/>
              <a:pPr/>
              <a:t>24</a:t>
            </a:fld>
            <a:endParaRPr lang="fr-FR" dirty="0"/>
          </a:p>
        </p:txBody>
      </p:sp>
    </p:spTree>
    <p:extLst>
      <p:ext uri="{BB962C8B-B14F-4D97-AF65-F5344CB8AC3E}">
        <p14:creationId xmlns:p14="http://schemas.microsoft.com/office/powerpoint/2010/main" val="552881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A3F15-C97A-7BA6-A152-80BC4E36AAEB}"/>
              </a:ext>
            </a:extLst>
          </p:cNvPr>
          <p:cNvSpPr>
            <a:spLocks noGrp="1"/>
          </p:cNvSpPr>
          <p:nvPr>
            <p:ph type="title"/>
          </p:nvPr>
        </p:nvSpPr>
        <p:spPr/>
        <p:txBody>
          <a:bodyPr/>
          <a:lstStyle/>
          <a:p>
            <a:r>
              <a:rPr lang="en-US" dirty="0"/>
              <a:t>Conclusion</a:t>
            </a:r>
          </a:p>
        </p:txBody>
      </p:sp>
      <p:sp>
        <p:nvSpPr>
          <p:cNvPr id="3" name="Date Placeholder 2">
            <a:extLst>
              <a:ext uri="{FF2B5EF4-FFF2-40B4-BE49-F238E27FC236}">
                <a16:creationId xmlns:a16="http://schemas.microsoft.com/office/drawing/2014/main" id="{A027D0E5-1D93-1CCA-813A-EA25794BFE82}"/>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4" name="Footer Placeholder 3">
            <a:extLst>
              <a:ext uri="{FF2B5EF4-FFF2-40B4-BE49-F238E27FC236}">
                <a16:creationId xmlns:a16="http://schemas.microsoft.com/office/drawing/2014/main" id="{5E19FDF2-6201-ED5A-E146-CB7422DEE2CA}"/>
              </a:ext>
            </a:extLst>
          </p:cNvPr>
          <p:cNvSpPr>
            <a:spLocks noGrp="1"/>
          </p:cNvSpPr>
          <p:nvPr>
            <p:ph type="ftr" sz="quarter" idx="11"/>
          </p:nvPr>
        </p:nvSpPr>
        <p:spPr/>
        <p:txBody>
          <a:bodyPr/>
          <a:lstStyle/>
          <a:p>
            <a:r>
              <a:rPr lang="fr-FR"/>
              <a:t>Naravich Chutisilp</a:t>
            </a:r>
            <a:endParaRPr lang="fr-FR" dirty="0"/>
          </a:p>
        </p:txBody>
      </p:sp>
      <p:sp>
        <p:nvSpPr>
          <p:cNvPr id="5" name="Slide Number Placeholder 4">
            <a:extLst>
              <a:ext uri="{FF2B5EF4-FFF2-40B4-BE49-F238E27FC236}">
                <a16:creationId xmlns:a16="http://schemas.microsoft.com/office/drawing/2014/main" id="{825DE9C9-00FE-FAEC-E9B0-09281B06C6F1}"/>
              </a:ext>
            </a:extLst>
          </p:cNvPr>
          <p:cNvSpPr>
            <a:spLocks noGrp="1"/>
          </p:cNvSpPr>
          <p:nvPr>
            <p:ph type="sldNum" sz="quarter" idx="12"/>
          </p:nvPr>
        </p:nvSpPr>
        <p:spPr/>
        <p:txBody>
          <a:bodyPr/>
          <a:lstStyle/>
          <a:p>
            <a:fld id="{E1E1CD7C-2161-7D43-862E-CE4C333CD873}" type="slidenum">
              <a:rPr lang="fr-FR" smtClean="0"/>
              <a:pPr/>
              <a:t>25</a:t>
            </a:fld>
            <a:endParaRPr lang="fr-FR" dirty="0"/>
          </a:p>
        </p:txBody>
      </p:sp>
      <p:pic>
        <p:nvPicPr>
          <p:cNvPr id="7" name="Picture 6" descr="A screen shot of a graph&#10;&#10;Description automatically generated">
            <a:extLst>
              <a:ext uri="{FF2B5EF4-FFF2-40B4-BE49-F238E27FC236}">
                <a16:creationId xmlns:a16="http://schemas.microsoft.com/office/drawing/2014/main" id="{3807AF9C-A581-1BE7-E724-DBA624664004}"/>
              </a:ext>
            </a:extLst>
          </p:cNvPr>
          <p:cNvPicPr>
            <a:picLocks noChangeAspect="1"/>
          </p:cNvPicPr>
          <p:nvPr/>
        </p:nvPicPr>
        <p:blipFill>
          <a:blip r:embed="rId2"/>
          <a:stretch>
            <a:fillRect/>
          </a:stretch>
        </p:blipFill>
        <p:spPr>
          <a:xfrm>
            <a:off x="904875" y="1398345"/>
            <a:ext cx="7773062" cy="3671738"/>
          </a:xfrm>
          <a:prstGeom prst="rect">
            <a:avLst/>
          </a:prstGeom>
        </p:spPr>
      </p:pic>
    </p:spTree>
    <p:extLst>
      <p:ext uri="{BB962C8B-B14F-4D97-AF65-F5344CB8AC3E}">
        <p14:creationId xmlns:p14="http://schemas.microsoft.com/office/powerpoint/2010/main" val="265927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BC0CB-4228-5432-EF82-19B9D36C1E72}"/>
              </a:ext>
            </a:extLst>
          </p:cNvPr>
          <p:cNvSpPr>
            <a:spLocks noGrp="1"/>
          </p:cNvSpPr>
          <p:nvPr>
            <p:ph sz="half" idx="1"/>
          </p:nvPr>
        </p:nvSpPr>
        <p:spPr/>
        <p:txBody>
          <a:bodyPr>
            <a:normAutofit/>
          </a:bodyPr>
          <a:lstStyle/>
          <a:p>
            <a:r>
              <a:rPr lang="en-US" dirty="0"/>
              <a:t>nnU-Net is the best performing model</a:t>
            </a:r>
          </a:p>
          <a:p>
            <a:r>
              <a:rPr lang="en-US" dirty="0" err="1"/>
              <a:t>LaW</a:t>
            </a:r>
            <a:r>
              <a:rPr lang="en-US" dirty="0"/>
              <a:t> OCT pre-training is significantly beneficial for 3D nnU-Net</a:t>
            </a:r>
          </a:p>
          <a:p>
            <a:r>
              <a:rPr lang="en-US" dirty="0"/>
              <a:t>Global patching in transformer is not beneficial for calcium segmentation</a:t>
            </a:r>
          </a:p>
          <a:p>
            <a:r>
              <a:rPr lang="en-US" dirty="0"/>
              <a:t>CLIP equally improves 3D nnU-Net with less data acquisition cost</a:t>
            </a:r>
          </a:p>
        </p:txBody>
      </p:sp>
      <p:sp>
        <p:nvSpPr>
          <p:cNvPr id="4" name="Title 3">
            <a:extLst>
              <a:ext uri="{FF2B5EF4-FFF2-40B4-BE49-F238E27FC236}">
                <a16:creationId xmlns:a16="http://schemas.microsoft.com/office/drawing/2014/main" id="{4E73424D-8356-9EBE-884C-1BF1B20B6F53}"/>
              </a:ext>
            </a:extLst>
          </p:cNvPr>
          <p:cNvSpPr>
            <a:spLocks noGrp="1"/>
          </p:cNvSpPr>
          <p:nvPr>
            <p:ph type="title"/>
          </p:nvPr>
        </p:nvSpPr>
        <p:spPr/>
        <p:txBody>
          <a:bodyPr/>
          <a:lstStyle/>
          <a:p>
            <a:r>
              <a:rPr lang="en-US" dirty="0"/>
              <a:t>Conclusion</a:t>
            </a:r>
          </a:p>
        </p:txBody>
      </p:sp>
      <p:sp>
        <p:nvSpPr>
          <p:cNvPr id="5" name="Date Placeholder 4">
            <a:extLst>
              <a:ext uri="{FF2B5EF4-FFF2-40B4-BE49-F238E27FC236}">
                <a16:creationId xmlns:a16="http://schemas.microsoft.com/office/drawing/2014/main" id="{AB6A9322-381D-200B-CB6A-859F5EF229FD}"/>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70C3D377-0877-5AFF-F8A1-82E0C4D7B826}"/>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807C6CE0-5612-C97F-4736-1A4F1BC2BE9B}"/>
              </a:ext>
            </a:extLst>
          </p:cNvPr>
          <p:cNvSpPr>
            <a:spLocks noGrp="1"/>
          </p:cNvSpPr>
          <p:nvPr>
            <p:ph type="sldNum" sz="quarter" idx="12"/>
          </p:nvPr>
        </p:nvSpPr>
        <p:spPr/>
        <p:txBody>
          <a:bodyPr/>
          <a:lstStyle/>
          <a:p>
            <a:fld id="{E1E1CD7C-2161-7D43-862E-CE4C333CD873}" type="slidenum">
              <a:rPr lang="fr-FR" smtClean="0"/>
              <a:pPr/>
              <a:t>26</a:t>
            </a:fld>
            <a:endParaRPr lang="fr-FR" dirty="0"/>
          </a:p>
        </p:txBody>
      </p:sp>
      <p:pic>
        <p:nvPicPr>
          <p:cNvPr id="8" name="Content Placeholder 7" descr="A screen shot of a graph&#10;&#10;Description automatically generated">
            <a:extLst>
              <a:ext uri="{FF2B5EF4-FFF2-40B4-BE49-F238E27FC236}">
                <a16:creationId xmlns:a16="http://schemas.microsoft.com/office/drawing/2014/main" id="{C4D0BF8D-84D3-6CCA-73CD-46E66B21EF2C}"/>
              </a:ext>
            </a:extLst>
          </p:cNvPr>
          <p:cNvPicPr>
            <a:picLocks noGrp="1" noChangeAspect="1"/>
          </p:cNvPicPr>
          <p:nvPr>
            <p:ph sz="half" idx="2"/>
          </p:nvPr>
        </p:nvPicPr>
        <p:blipFill rotWithShape="1">
          <a:blip r:embed="rId2"/>
          <a:srcRect r="15260"/>
          <a:stretch/>
        </p:blipFill>
        <p:spPr>
          <a:xfrm>
            <a:off x="4572000" y="1563688"/>
            <a:ext cx="4439963" cy="2474952"/>
          </a:xfrm>
          <a:prstGeom prst="rect">
            <a:avLst/>
          </a:prstGeom>
        </p:spPr>
      </p:pic>
      <p:pic>
        <p:nvPicPr>
          <p:cNvPr id="9" name="Content Placeholder 7" descr="A screen shot of a graph&#10;&#10;Description automatically generated">
            <a:extLst>
              <a:ext uri="{FF2B5EF4-FFF2-40B4-BE49-F238E27FC236}">
                <a16:creationId xmlns:a16="http://schemas.microsoft.com/office/drawing/2014/main" id="{458B4C31-00A2-6FA3-42A9-BE5E8E1B18C0}"/>
              </a:ext>
            </a:extLst>
          </p:cNvPr>
          <p:cNvPicPr>
            <a:picLocks noChangeAspect="1"/>
          </p:cNvPicPr>
          <p:nvPr/>
        </p:nvPicPr>
        <p:blipFill rotWithShape="1">
          <a:blip r:embed="rId2"/>
          <a:srcRect l="84462" t="6896" b="76491"/>
          <a:stretch/>
        </p:blipFill>
        <p:spPr>
          <a:xfrm>
            <a:off x="8197850" y="4001629"/>
            <a:ext cx="814113" cy="411162"/>
          </a:xfrm>
          <a:prstGeom prst="rect">
            <a:avLst/>
          </a:prstGeom>
        </p:spPr>
      </p:pic>
    </p:spTree>
    <p:extLst>
      <p:ext uri="{BB962C8B-B14F-4D97-AF65-F5344CB8AC3E}">
        <p14:creationId xmlns:p14="http://schemas.microsoft.com/office/powerpoint/2010/main" val="2474573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E4BF8-9870-07C7-8CC5-D4E8A78C75E4}"/>
              </a:ext>
            </a:extLst>
          </p:cNvPr>
          <p:cNvSpPr>
            <a:spLocks noGrp="1"/>
          </p:cNvSpPr>
          <p:nvPr>
            <p:ph type="title"/>
          </p:nvPr>
        </p:nvSpPr>
        <p:spPr/>
        <p:txBody>
          <a:bodyPr/>
          <a:lstStyle/>
          <a:p>
            <a:r>
              <a:rPr lang="en-US" dirty="0"/>
              <a:t>Discussion and observation</a:t>
            </a:r>
          </a:p>
        </p:txBody>
      </p:sp>
      <p:sp>
        <p:nvSpPr>
          <p:cNvPr id="3" name="Content Placeholder 2">
            <a:extLst>
              <a:ext uri="{FF2B5EF4-FFF2-40B4-BE49-F238E27FC236}">
                <a16:creationId xmlns:a16="http://schemas.microsoft.com/office/drawing/2014/main" id="{EA883234-884C-7423-9CC7-771231B4C208}"/>
              </a:ext>
            </a:extLst>
          </p:cNvPr>
          <p:cNvSpPr>
            <a:spLocks noGrp="1"/>
          </p:cNvSpPr>
          <p:nvPr>
            <p:ph idx="1"/>
          </p:nvPr>
        </p:nvSpPr>
        <p:spPr/>
        <p:txBody>
          <a:bodyPr/>
          <a:lstStyle/>
          <a:p>
            <a:r>
              <a:rPr lang="en-US" dirty="0"/>
              <a:t>20 datapoints in lumen and wall segmentation might be enough </a:t>
            </a:r>
          </a:p>
        </p:txBody>
      </p:sp>
      <p:pic>
        <p:nvPicPr>
          <p:cNvPr id="5" name="Picture 4">
            <a:extLst>
              <a:ext uri="{FF2B5EF4-FFF2-40B4-BE49-F238E27FC236}">
                <a16:creationId xmlns:a16="http://schemas.microsoft.com/office/drawing/2014/main" id="{A3A0E50A-AE3D-B917-0D84-182CEC115E4B}"/>
              </a:ext>
            </a:extLst>
          </p:cNvPr>
          <p:cNvPicPr>
            <a:picLocks noChangeAspect="1"/>
          </p:cNvPicPr>
          <p:nvPr/>
        </p:nvPicPr>
        <p:blipFill>
          <a:blip r:embed="rId2"/>
          <a:stretch>
            <a:fillRect/>
          </a:stretch>
        </p:blipFill>
        <p:spPr>
          <a:xfrm>
            <a:off x="1171254" y="2359288"/>
            <a:ext cx="3423976" cy="2704703"/>
          </a:xfrm>
          <a:prstGeom prst="rect">
            <a:avLst/>
          </a:prstGeom>
        </p:spPr>
      </p:pic>
      <p:pic>
        <p:nvPicPr>
          <p:cNvPr id="7" name="Picture 6">
            <a:extLst>
              <a:ext uri="{FF2B5EF4-FFF2-40B4-BE49-F238E27FC236}">
                <a16:creationId xmlns:a16="http://schemas.microsoft.com/office/drawing/2014/main" id="{617A5B01-5447-1F60-4836-2C306B7FB475}"/>
              </a:ext>
            </a:extLst>
          </p:cNvPr>
          <p:cNvPicPr>
            <a:picLocks noChangeAspect="1"/>
          </p:cNvPicPr>
          <p:nvPr/>
        </p:nvPicPr>
        <p:blipFill>
          <a:blip r:embed="rId3"/>
          <a:stretch>
            <a:fillRect/>
          </a:stretch>
        </p:blipFill>
        <p:spPr>
          <a:xfrm>
            <a:off x="4743007" y="2361741"/>
            <a:ext cx="3423976" cy="2704703"/>
          </a:xfrm>
          <a:prstGeom prst="rect">
            <a:avLst/>
          </a:prstGeom>
        </p:spPr>
      </p:pic>
      <p:sp>
        <p:nvSpPr>
          <p:cNvPr id="8" name="TextBox 7">
            <a:extLst>
              <a:ext uri="{FF2B5EF4-FFF2-40B4-BE49-F238E27FC236}">
                <a16:creationId xmlns:a16="http://schemas.microsoft.com/office/drawing/2014/main" id="{9C216255-096F-3382-0044-EDEF022C5D8A}"/>
              </a:ext>
            </a:extLst>
          </p:cNvPr>
          <p:cNvSpPr txBox="1"/>
          <p:nvPr/>
        </p:nvSpPr>
        <p:spPr>
          <a:xfrm>
            <a:off x="2106676" y="1979755"/>
            <a:ext cx="6060307" cy="404085"/>
          </a:xfrm>
          <a:prstGeom prst="rect">
            <a:avLst/>
          </a:prstGeom>
          <a:noFill/>
        </p:spPr>
        <p:txBody>
          <a:bodyPr wrap="square" rtlCol="0">
            <a:spAutoFit/>
          </a:bodyPr>
          <a:lstStyle/>
          <a:p>
            <a:r>
              <a:rPr lang="en-US" sz="1013" dirty="0">
                <a:solidFill>
                  <a:srgbClr val="FF0000"/>
                </a:solidFill>
              </a:rPr>
              <a:t>Dice score is not decreasing, but the “confident” (cross entropy loss) may be decreasing. It would be nice to plot the </a:t>
            </a:r>
            <a:r>
              <a:rPr lang="en-US" sz="1013" dirty="0" err="1">
                <a:solidFill>
                  <a:srgbClr val="FF0000"/>
                </a:solidFill>
              </a:rPr>
              <a:t>CELoss</a:t>
            </a:r>
            <a:r>
              <a:rPr lang="en-US" sz="1013" dirty="0">
                <a:solidFill>
                  <a:srgbClr val="FF0000"/>
                </a:solidFill>
              </a:rPr>
              <a:t> as well</a:t>
            </a:r>
          </a:p>
        </p:txBody>
      </p:sp>
    </p:spTree>
    <p:extLst>
      <p:ext uri="{BB962C8B-B14F-4D97-AF65-F5344CB8AC3E}">
        <p14:creationId xmlns:p14="http://schemas.microsoft.com/office/powerpoint/2010/main" val="1208880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4E30-DA3B-8816-35C5-F9FAD0B4443A}"/>
              </a:ext>
            </a:extLst>
          </p:cNvPr>
          <p:cNvSpPr>
            <a:spLocks noGrp="1"/>
          </p:cNvSpPr>
          <p:nvPr>
            <p:ph type="title"/>
          </p:nvPr>
        </p:nvSpPr>
        <p:spPr/>
        <p:txBody>
          <a:bodyPr/>
          <a:lstStyle/>
          <a:p>
            <a:r>
              <a:rPr lang="en-US" dirty="0"/>
              <a:t>Discussion and observation</a:t>
            </a:r>
          </a:p>
        </p:txBody>
      </p:sp>
      <p:sp>
        <p:nvSpPr>
          <p:cNvPr id="3" name="Content Placeholder 2">
            <a:extLst>
              <a:ext uri="{FF2B5EF4-FFF2-40B4-BE49-F238E27FC236}">
                <a16:creationId xmlns:a16="http://schemas.microsoft.com/office/drawing/2014/main" id="{6731B435-FD6C-8257-4F00-30AA42F29033}"/>
              </a:ext>
            </a:extLst>
          </p:cNvPr>
          <p:cNvSpPr>
            <a:spLocks noGrp="1"/>
          </p:cNvSpPr>
          <p:nvPr>
            <p:ph idx="1"/>
          </p:nvPr>
        </p:nvSpPr>
        <p:spPr/>
        <p:txBody>
          <a:bodyPr/>
          <a:lstStyle/>
          <a:p>
            <a:r>
              <a:rPr lang="en-US" dirty="0"/>
              <a:t>More data annotation would improve calcium segmentation</a:t>
            </a:r>
          </a:p>
        </p:txBody>
      </p:sp>
      <p:pic>
        <p:nvPicPr>
          <p:cNvPr id="5" name="Picture 4">
            <a:extLst>
              <a:ext uri="{FF2B5EF4-FFF2-40B4-BE49-F238E27FC236}">
                <a16:creationId xmlns:a16="http://schemas.microsoft.com/office/drawing/2014/main" id="{8B9A1EAF-86FA-D42B-FA48-642E6E823195}"/>
              </a:ext>
            </a:extLst>
          </p:cNvPr>
          <p:cNvPicPr>
            <a:picLocks noChangeAspect="1"/>
          </p:cNvPicPr>
          <p:nvPr/>
        </p:nvPicPr>
        <p:blipFill>
          <a:blip r:embed="rId2"/>
          <a:stretch>
            <a:fillRect/>
          </a:stretch>
        </p:blipFill>
        <p:spPr>
          <a:xfrm>
            <a:off x="2827397" y="2387271"/>
            <a:ext cx="3489206" cy="2756230"/>
          </a:xfrm>
          <a:prstGeom prst="rect">
            <a:avLst/>
          </a:prstGeom>
        </p:spPr>
      </p:pic>
    </p:spTree>
    <p:extLst>
      <p:ext uri="{BB962C8B-B14F-4D97-AF65-F5344CB8AC3E}">
        <p14:creationId xmlns:p14="http://schemas.microsoft.com/office/powerpoint/2010/main" val="2014425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669C-3082-2323-789A-12B379E00DE1}"/>
              </a:ext>
            </a:extLst>
          </p:cNvPr>
          <p:cNvSpPr>
            <a:spLocks noGrp="1"/>
          </p:cNvSpPr>
          <p:nvPr>
            <p:ph type="title"/>
          </p:nvPr>
        </p:nvSpPr>
        <p:spPr/>
        <p:txBody>
          <a:bodyPr/>
          <a:lstStyle/>
          <a:p>
            <a:r>
              <a:rPr lang="en-US" dirty="0"/>
              <a:t>Discussion and observation</a:t>
            </a:r>
          </a:p>
        </p:txBody>
      </p:sp>
      <p:sp>
        <p:nvSpPr>
          <p:cNvPr id="3" name="Content Placeholder 2">
            <a:extLst>
              <a:ext uri="{FF2B5EF4-FFF2-40B4-BE49-F238E27FC236}">
                <a16:creationId xmlns:a16="http://schemas.microsoft.com/office/drawing/2014/main" id="{71FEB2D0-FFDB-4883-82D5-319D3F244073}"/>
              </a:ext>
            </a:extLst>
          </p:cNvPr>
          <p:cNvSpPr>
            <a:spLocks noGrp="1"/>
          </p:cNvSpPr>
          <p:nvPr>
            <p:ph idx="1"/>
          </p:nvPr>
        </p:nvSpPr>
        <p:spPr/>
        <p:txBody>
          <a:bodyPr/>
          <a:lstStyle/>
          <a:p>
            <a:r>
              <a:rPr lang="en-US" dirty="0"/>
              <a:t>Visually good features do not always lead to a higher performance in segmentation</a:t>
            </a:r>
          </a:p>
        </p:txBody>
      </p:sp>
      <p:pic>
        <p:nvPicPr>
          <p:cNvPr id="5" name="Picture 4">
            <a:extLst>
              <a:ext uri="{FF2B5EF4-FFF2-40B4-BE49-F238E27FC236}">
                <a16:creationId xmlns:a16="http://schemas.microsoft.com/office/drawing/2014/main" id="{EBFC4D48-AF05-EFF4-EB9E-B2687A77C995}"/>
              </a:ext>
            </a:extLst>
          </p:cNvPr>
          <p:cNvPicPr>
            <a:picLocks noChangeAspect="1"/>
          </p:cNvPicPr>
          <p:nvPr/>
        </p:nvPicPr>
        <p:blipFill>
          <a:blip r:embed="rId2"/>
          <a:stretch>
            <a:fillRect/>
          </a:stretch>
        </p:blipFill>
        <p:spPr>
          <a:xfrm>
            <a:off x="4664172" y="4021215"/>
            <a:ext cx="2407372" cy="934987"/>
          </a:xfrm>
          <a:prstGeom prst="rect">
            <a:avLst/>
          </a:prstGeom>
        </p:spPr>
      </p:pic>
      <p:sp>
        <p:nvSpPr>
          <p:cNvPr id="6" name="TextBox 5">
            <a:extLst>
              <a:ext uri="{FF2B5EF4-FFF2-40B4-BE49-F238E27FC236}">
                <a16:creationId xmlns:a16="http://schemas.microsoft.com/office/drawing/2014/main" id="{02C07756-FDE1-8376-6D31-DE07799F94F5}"/>
              </a:ext>
            </a:extLst>
          </p:cNvPr>
          <p:cNvSpPr txBox="1"/>
          <p:nvPr/>
        </p:nvSpPr>
        <p:spPr>
          <a:xfrm>
            <a:off x="4799704" y="3740225"/>
            <a:ext cx="1875835" cy="248209"/>
          </a:xfrm>
          <a:prstGeom prst="rect">
            <a:avLst/>
          </a:prstGeom>
          <a:noFill/>
        </p:spPr>
        <p:txBody>
          <a:bodyPr wrap="none" rtlCol="0">
            <a:spAutoFit/>
          </a:bodyPr>
          <a:lstStyle/>
          <a:p>
            <a:r>
              <a:rPr lang="en-US" sz="1013" dirty="0"/>
              <a:t>Features from RADIO model </a:t>
            </a:r>
          </a:p>
        </p:txBody>
      </p:sp>
      <p:pic>
        <p:nvPicPr>
          <p:cNvPr id="8" name="Picture 7">
            <a:extLst>
              <a:ext uri="{FF2B5EF4-FFF2-40B4-BE49-F238E27FC236}">
                <a16:creationId xmlns:a16="http://schemas.microsoft.com/office/drawing/2014/main" id="{F8EA3AF5-ABDE-ABD2-658B-F7BBB04E240C}"/>
              </a:ext>
            </a:extLst>
          </p:cNvPr>
          <p:cNvPicPr>
            <a:picLocks noChangeAspect="1"/>
          </p:cNvPicPr>
          <p:nvPr/>
        </p:nvPicPr>
        <p:blipFill rotWithShape="1">
          <a:blip r:embed="rId3"/>
          <a:srcRect b="75296"/>
          <a:stretch/>
        </p:blipFill>
        <p:spPr>
          <a:xfrm>
            <a:off x="4799703" y="2427920"/>
            <a:ext cx="1953613" cy="1247523"/>
          </a:xfrm>
          <a:prstGeom prst="rect">
            <a:avLst/>
          </a:prstGeom>
        </p:spPr>
      </p:pic>
      <p:pic>
        <p:nvPicPr>
          <p:cNvPr id="9" name="Picture 8">
            <a:extLst>
              <a:ext uri="{FF2B5EF4-FFF2-40B4-BE49-F238E27FC236}">
                <a16:creationId xmlns:a16="http://schemas.microsoft.com/office/drawing/2014/main" id="{6B6015CD-AD95-6AF4-E898-7C9F27C50231}"/>
              </a:ext>
            </a:extLst>
          </p:cNvPr>
          <p:cNvPicPr>
            <a:picLocks noChangeAspect="1"/>
          </p:cNvPicPr>
          <p:nvPr/>
        </p:nvPicPr>
        <p:blipFill rotWithShape="1">
          <a:blip r:embed="rId3"/>
          <a:srcRect l="36791" t="49774" b="25522"/>
          <a:stretch/>
        </p:blipFill>
        <p:spPr>
          <a:xfrm>
            <a:off x="6814014" y="2427920"/>
            <a:ext cx="1234853" cy="1247523"/>
          </a:xfrm>
          <a:prstGeom prst="rect">
            <a:avLst/>
          </a:prstGeom>
        </p:spPr>
      </p:pic>
      <p:sp>
        <p:nvSpPr>
          <p:cNvPr id="10" name="TextBox 9">
            <a:extLst>
              <a:ext uri="{FF2B5EF4-FFF2-40B4-BE49-F238E27FC236}">
                <a16:creationId xmlns:a16="http://schemas.microsoft.com/office/drawing/2014/main" id="{ACB25739-91D2-EE1D-E6F4-7835BDA324E6}"/>
              </a:ext>
            </a:extLst>
          </p:cNvPr>
          <p:cNvSpPr txBox="1"/>
          <p:nvPr/>
        </p:nvSpPr>
        <p:spPr>
          <a:xfrm>
            <a:off x="4799703" y="2157666"/>
            <a:ext cx="1760418" cy="248209"/>
          </a:xfrm>
          <a:prstGeom prst="rect">
            <a:avLst/>
          </a:prstGeom>
          <a:noFill/>
        </p:spPr>
        <p:txBody>
          <a:bodyPr wrap="none" rtlCol="0">
            <a:spAutoFit/>
          </a:bodyPr>
          <a:lstStyle/>
          <a:p>
            <a:r>
              <a:rPr lang="en-US" sz="1013" dirty="0"/>
              <a:t>Features from 2D nnU-Net </a:t>
            </a:r>
          </a:p>
        </p:txBody>
      </p:sp>
      <p:pic>
        <p:nvPicPr>
          <p:cNvPr id="11" name="Picture 2">
            <a:extLst>
              <a:ext uri="{FF2B5EF4-FFF2-40B4-BE49-F238E27FC236}">
                <a16:creationId xmlns:a16="http://schemas.microsoft.com/office/drawing/2014/main" id="{5177BC5C-21F0-C10E-6E1A-C1629279B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752" y="3068316"/>
            <a:ext cx="3053392" cy="18878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A700ED4-8F95-75FE-8823-2FDC55CC6566}"/>
              </a:ext>
            </a:extLst>
          </p:cNvPr>
          <p:cNvSpPr txBox="1"/>
          <p:nvPr/>
        </p:nvSpPr>
        <p:spPr>
          <a:xfrm>
            <a:off x="653840" y="2157079"/>
            <a:ext cx="3839583" cy="715837"/>
          </a:xfrm>
          <a:prstGeom prst="rect">
            <a:avLst/>
          </a:prstGeom>
          <a:noFill/>
        </p:spPr>
        <p:txBody>
          <a:bodyPr wrap="square" rtlCol="0">
            <a:spAutoFit/>
          </a:bodyPr>
          <a:lstStyle/>
          <a:p>
            <a:r>
              <a:rPr lang="en-US" sz="1013" dirty="0">
                <a:solidFill>
                  <a:srgbClr val="FF0000"/>
                </a:solidFill>
              </a:rPr>
              <a:t>Visual feature of the RADIO model can distinguish different morphology of the OCT image. However, calcium is not at semantic level, so this feature might not be beneficial for calcium segmentation.</a:t>
            </a:r>
          </a:p>
        </p:txBody>
      </p:sp>
    </p:spTree>
    <p:extLst>
      <p:ext uri="{BB962C8B-B14F-4D97-AF65-F5344CB8AC3E}">
        <p14:creationId xmlns:p14="http://schemas.microsoft.com/office/powerpoint/2010/main" val="2715526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C8237-EC5B-CA32-4129-98D6CB328708}"/>
              </a:ext>
            </a:extLst>
          </p:cNvPr>
          <p:cNvSpPr>
            <a:spLocks noGrp="1"/>
          </p:cNvSpPr>
          <p:nvPr>
            <p:ph idx="1"/>
          </p:nvPr>
        </p:nvSpPr>
        <p:spPr/>
        <p:txBody>
          <a:bodyPr/>
          <a:lstStyle/>
          <a:p>
            <a:r>
              <a:rPr lang="en-US" dirty="0"/>
              <a:t>CNN-based supervised learning</a:t>
            </a:r>
          </a:p>
          <a:p>
            <a:pPr lvl="1"/>
            <a:r>
              <a:rPr lang="en-US" dirty="0"/>
              <a:t>nnU-Net – CNN-based supervised learning</a:t>
            </a:r>
          </a:p>
          <a:p>
            <a:r>
              <a:rPr lang="en-US" dirty="0"/>
              <a:t>Transformers-based models</a:t>
            </a:r>
          </a:p>
          <a:p>
            <a:pPr lvl="1"/>
            <a:r>
              <a:rPr lang="en-US" dirty="0" err="1"/>
              <a:t>SegFormer</a:t>
            </a:r>
            <a:r>
              <a:rPr lang="en-US" dirty="0"/>
              <a:t> – Transformer-based supervised learning</a:t>
            </a:r>
          </a:p>
          <a:p>
            <a:pPr lvl="1"/>
            <a:r>
              <a:rPr lang="en-US" dirty="0" err="1"/>
              <a:t>SuPreM</a:t>
            </a:r>
            <a:r>
              <a:rPr lang="en-US" dirty="0"/>
              <a:t> – Supervised pre-training for medical images</a:t>
            </a:r>
          </a:p>
          <a:p>
            <a:pPr lvl="1"/>
            <a:r>
              <a:rPr lang="en-US" dirty="0"/>
              <a:t>V-JEPA – Unimodal self-supervised learning for medical images</a:t>
            </a:r>
          </a:p>
          <a:p>
            <a:pPr lvl="1"/>
            <a:r>
              <a:rPr lang="en-US" dirty="0"/>
              <a:t>RADIO – Distilled self-supervised pre-training model</a:t>
            </a:r>
          </a:p>
          <a:p>
            <a:r>
              <a:rPr lang="en-US" dirty="0"/>
              <a:t>SSL</a:t>
            </a:r>
          </a:p>
          <a:p>
            <a:pPr lvl="1"/>
            <a:r>
              <a:rPr lang="en-US" dirty="0"/>
              <a:t>Genesis – Unimodal self-supervised learning for medical images</a:t>
            </a:r>
          </a:p>
          <a:p>
            <a:pPr lvl="1"/>
            <a:r>
              <a:rPr lang="en-US" dirty="0"/>
              <a:t>CLIP – Multi-modal self-supervised pre-training</a:t>
            </a:r>
          </a:p>
        </p:txBody>
      </p:sp>
      <p:sp>
        <p:nvSpPr>
          <p:cNvPr id="3" name="Title 2">
            <a:extLst>
              <a:ext uri="{FF2B5EF4-FFF2-40B4-BE49-F238E27FC236}">
                <a16:creationId xmlns:a16="http://schemas.microsoft.com/office/drawing/2014/main" id="{166A8B92-93D9-6BFF-6C9D-7DBD89F4AB5F}"/>
              </a:ext>
            </a:extLst>
          </p:cNvPr>
          <p:cNvSpPr>
            <a:spLocks noGrp="1"/>
          </p:cNvSpPr>
          <p:nvPr>
            <p:ph type="title"/>
          </p:nvPr>
        </p:nvSpPr>
        <p:spPr/>
        <p:txBody>
          <a:bodyPr/>
          <a:lstStyle/>
          <a:p>
            <a:r>
              <a:rPr lang="en-US" dirty="0"/>
              <a:t>Algorithms</a:t>
            </a:r>
          </a:p>
        </p:txBody>
      </p:sp>
      <p:sp>
        <p:nvSpPr>
          <p:cNvPr id="4" name="Date Placeholder 3">
            <a:extLst>
              <a:ext uri="{FF2B5EF4-FFF2-40B4-BE49-F238E27FC236}">
                <a16:creationId xmlns:a16="http://schemas.microsoft.com/office/drawing/2014/main" id="{304B5A32-180D-8962-272B-DF5A4F62E938}"/>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5" name="Footer Placeholder 4">
            <a:extLst>
              <a:ext uri="{FF2B5EF4-FFF2-40B4-BE49-F238E27FC236}">
                <a16:creationId xmlns:a16="http://schemas.microsoft.com/office/drawing/2014/main" id="{C29CD89C-0D53-9CC0-671B-3FF7EB0EC18A}"/>
              </a:ext>
            </a:extLst>
          </p:cNvPr>
          <p:cNvSpPr>
            <a:spLocks noGrp="1"/>
          </p:cNvSpPr>
          <p:nvPr>
            <p:ph type="ftr" sz="quarter" idx="11"/>
          </p:nvPr>
        </p:nvSpPr>
        <p:spPr/>
        <p:txBody>
          <a:bodyPr/>
          <a:lstStyle/>
          <a:p>
            <a:r>
              <a:rPr lang="fr-FR" dirty="0"/>
              <a:t>Naravich Chutisilp</a:t>
            </a:r>
          </a:p>
        </p:txBody>
      </p:sp>
      <p:sp>
        <p:nvSpPr>
          <p:cNvPr id="6" name="Slide Number Placeholder 5">
            <a:extLst>
              <a:ext uri="{FF2B5EF4-FFF2-40B4-BE49-F238E27FC236}">
                <a16:creationId xmlns:a16="http://schemas.microsoft.com/office/drawing/2014/main" id="{7424FD29-F2F9-DCCC-8107-F776069A65F9}"/>
              </a:ext>
            </a:extLst>
          </p:cNvPr>
          <p:cNvSpPr>
            <a:spLocks noGrp="1"/>
          </p:cNvSpPr>
          <p:nvPr>
            <p:ph type="sldNum" sz="quarter" idx="12"/>
          </p:nvPr>
        </p:nvSpPr>
        <p:spPr/>
        <p:txBody>
          <a:bodyPr/>
          <a:lstStyle/>
          <a:p>
            <a:fld id="{E1E1CD7C-2161-7D43-862E-CE4C333CD873}" type="slidenum">
              <a:rPr lang="fr-FR" smtClean="0"/>
              <a:pPr/>
              <a:t>3</a:t>
            </a:fld>
            <a:endParaRPr lang="fr-FR" dirty="0"/>
          </a:p>
        </p:txBody>
      </p:sp>
    </p:spTree>
    <p:extLst>
      <p:ext uri="{BB962C8B-B14F-4D97-AF65-F5344CB8AC3E}">
        <p14:creationId xmlns:p14="http://schemas.microsoft.com/office/powerpoint/2010/main" val="3107195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C9E91-21F7-6E76-0FF3-52B57D795E94}"/>
              </a:ext>
            </a:extLst>
          </p:cNvPr>
          <p:cNvSpPr>
            <a:spLocks noGrp="1"/>
          </p:cNvSpPr>
          <p:nvPr>
            <p:ph type="title"/>
          </p:nvPr>
        </p:nvSpPr>
        <p:spPr/>
        <p:txBody>
          <a:bodyPr/>
          <a:lstStyle/>
          <a:p>
            <a:r>
              <a:rPr lang="en-US" dirty="0"/>
              <a:t>Discussion and observation</a:t>
            </a:r>
          </a:p>
        </p:txBody>
      </p:sp>
      <p:pic>
        <p:nvPicPr>
          <p:cNvPr id="7" name="Picture 6" descr="A collage of images of different colors&#10;&#10;Description automatically generated">
            <a:extLst>
              <a:ext uri="{FF2B5EF4-FFF2-40B4-BE49-F238E27FC236}">
                <a16:creationId xmlns:a16="http://schemas.microsoft.com/office/drawing/2014/main" id="{49D79735-6F47-03E0-8DFF-57E52C0AB80D}"/>
              </a:ext>
            </a:extLst>
          </p:cNvPr>
          <p:cNvPicPr>
            <a:picLocks noChangeAspect="1"/>
          </p:cNvPicPr>
          <p:nvPr/>
        </p:nvPicPr>
        <p:blipFill rotWithShape="1">
          <a:blip r:embed="rId2"/>
          <a:srcRect b="68083"/>
          <a:stretch/>
        </p:blipFill>
        <p:spPr>
          <a:xfrm>
            <a:off x="4123931" y="2748696"/>
            <a:ext cx="4217808" cy="519125"/>
          </a:xfrm>
          <a:prstGeom prst="rect">
            <a:avLst/>
          </a:prstGeom>
        </p:spPr>
      </p:pic>
      <p:pic>
        <p:nvPicPr>
          <p:cNvPr id="11" name="Content Placeholder 10" descr="A collage of images of different colors&#10;&#10;Description automatically generated">
            <a:extLst>
              <a:ext uri="{FF2B5EF4-FFF2-40B4-BE49-F238E27FC236}">
                <a16:creationId xmlns:a16="http://schemas.microsoft.com/office/drawing/2014/main" id="{40C184DF-8239-BD15-2765-B01D3E65CC90}"/>
              </a:ext>
            </a:extLst>
          </p:cNvPr>
          <p:cNvPicPr>
            <a:picLocks noGrp="1" noChangeAspect="1"/>
          </p:cNvPicPr>
          <p:nvPr>
            <p:ph idx="1"/>
          </p:nvPr>
        </p:nvPicPr>
        <p:blipFill rotWithShape="1">
          <a:blip r:embed="rId3"/>
          <a:srcRect b="67055"/>
          <a:stretch/>
        </p:blipFill>
        <p:spPr>
          <a:xfrm>
            <a:off x="4123931" y="3564703"/>
            <a:ext cx="4217808" cy="535844"/>
          </a:xfrm>
        </p:spPr>
      </p:pic>
      <p:pic>
        <p:nvPicPr>
          <p:cNvPr id="12" name="Content Placeholder 10" descr="A collage of images of different colors&#10;&#10;Description automatically generated">
            <a:extLst>
              <a:ext uri="{FF2B5EF4-FFF2-40B4-BE49-F238E27FC236}">
                <a16:creationId xmlns:a16="http://schemas.microsoft.com/office/drawing/2014/main" id="{9CC7ACB0-694B-2913-B35D-BC63D523A184}"/>
              </a:ext>
            </a:extLst>
          </p:cNvPr>
          <p:cNvPicPr>
            <a:picLocks noChangeAspect="1"/>
          </p:cNvPicPr>
          <p:nvPr/>
        </p:nvPicPr>
        <p:blipFill rotWithShape="1">
          <a:blip r:embed="rId3"/>
          <a:srcRect t="67536" b="-481"/>
          <a:stretch/>
        </p:blipFill>
        <p:spPr>
          <a:xfrm>
            <a:off x="4123931" y="4327650"/>
            <a:ext cx="4217808" cy="535844"/>
          </a:xfrm>
          <a:prstGeom prst="rect">
            <a:avLst/>
          </a:prstGeom>
        </p:spPr>
      </p:pic>
      <p:pic>
        <p:nvPicPr>
          <p:cNvPr id="13" name="Picture 2">
            <a:extLst>
              <a:ext uri="{FF2B5EF4-FFF2-40B4-BE49-F238E27FC236}">
                <a16:creationId xmlns:a16="http://schemas.microsoft.com/office/drawing/2014/main" id="{D85BE01C-A7A2-4EF7-71B3-59F9878E71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92" y="2848985"/>
            <a:ext cx="3259542" cy="20153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0F56874-4B3D-45CB-B23B-D71A4868F007}"/>
              </a:ext>
            </a:extLst>
          </p:cNvPr>
          <p:cNvSpPr txBox="1"/>
          <p:nvPr/>
        </p:nvSpPr>
        <p:spPr>
          <a:xfrm>
            <a:off x="4123932" y="2479116"/>
            <a:ext cx="407804" cy="248209"/>
          </a:xfrm>
          <a:prstGeom prst="rect">
            <a:avLst/>
          </a:prstGeom>
          <a:noFill/>
        </p:spPr>
        <p:txBody>
          <a:bodyPr wrap="square" rtlCol="0">
            <a:spAutoFit/>
          </a:bodyPr>
          <a:lstStyle/>
          <a:p>
            <a:r>
              <a:rPr lang="en-US" sz="1013" dirty="0" err="1"/>
              <a:t>ViT</a:t>
            </a:r>
            <a:endParaRPr lang="en-US" sz="1013" dirty="0"/>
          </a:p>
        </p:txBody>
      </p:sp>
      <p:sp>
        <p:nvSpPr>
          <p:cNvPr id="15" name="TextBox 14">
            <a:extLst>
              <a:ext uri="{FF2B5EF4-FFF2-40B4-BE49-F238E27FC236}">
                <a16:creationId xmlns:a16="http://schemas.microsoft.com/office/drawing/2014/main" id="{635DE35D-D809-9A59-9B8B-54AC35211BBF}"/>
              </a:ext>
            </a:extLst>
          </p:cNvPr>
          <p:cNvSpPr txBox="1"/>
          <p:nvPr/>
        </p:nvSpPr>
        <p:spPr>
          <a:xfrm>
            <a:off x="4123932" y="3275473"/>
            <a:ext cx="2264081" cy="248209"/>
          </a:xfrm>
          <a:prstGeom prst="rect">
            <a:avLst/>
          </a:prstGeom>
          <a:noFill/>
        </p:spPr>
        <p:txBody>
          <a:bodyPr wrap="square" rtlCol="0">
            <a:spAutoFit/>
          </a:bodyPr>
          <a:lstStyle/>
          <a:p>
            <a:r>
              <a:rPr lang="en-US" sz="1013" dirty="0" err="1"/>
              <a:t>ViT</a:t>
            </a:r>
            <a:r>
              <a:rPr lang="en-US" sz="1013" dirty="0"/>
              <a:t> (V-JEPA VideoMix2M)</a:t>
            </a:r>
          </a:p>
        </p:txBody>
      </p:sp>
      <p:sp>
        <p:nvSpPr>
          <p:cNvPr id="16" name="TextBox 15">
            <a:extLst>
              <a:ext uri="{FF2B5EF4-FFF2-40B4-BE49-F238E27FC236}">
                <a16:creationId xmlns:a16="http://schemas.microsoft.com/office/drawing/2014/main" id="{539969BE-E59C-DCE3-62E8-E2CF4C5E4EC3}"/>
              </a:ext>
            </a:extLst>
          </p:cNvPr>
          <p:cNvSpPr txBox="1"/>
          <p:nvPr/>
        </p:nvSpPr>
        <p:spPr>
          <a:xfrm>
            <a:off x="4123932" y="4089733"/>
            <a:ext cx="2264081" cy="248209"/>
          </a:xfrm>
          <a:prstGeom prst="rect">
            <a:avLst/>
          </a:prstGeom>
          <a:noFill/>
        </p:spPr>
        <p:txBody>
          <a:bodyPr wrap="square" rtlCol="0">
            <a:spAutoFit/>
          </a:bodyPr>
          <a:lstStyle/>
          <a:p>
            <a:r>
              <a:rPr lang="en-US" sz="1013" dirty="0"/>
              <a:t>Original image</a:t>
            </a:r>
          </a:p>
        </p:txBody>
      </p:sp>
      <p:sp>
        <p:nvSpPr>
          <p:cNvPr id="17" name="Content Placeholder 2">
            <a:extLst>
              <a:ext uri="{FF2B5EF4-FFF2-40B4-BE49-F238E27FC236}">
                <a16:creationId xmlns:a16="http://schemas.microsoft.com/office/drawing/2014/main" id="{3048A785-2B1C-2A58-88B8-2B87B4FE4835}"/>
              </a:ext>
            </a:extLst>
          </p:cNvPr>
          <p:cNvSpPr txBox="1">
            <a:spLocks/>
          </p:cNvSpPr>
          <p:nvPr/>
        </p:nvSpPr>
        <p:spPr>
          <a:xfrm>
            <a:off x="960121" y="1577339"/>
            <a:ext cx="7565774" cy="30861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a:t>Visually good features do not always lead to a higher performance in segmentation</a:t>
            </a:r>
          </a:p>
          <a:p>
            <a:pPr marL="0" indent="0">
              <a:buNone/>
            </a:pPr>
            <a:endParaRPr lang="en-US" sz="2100" dirty="0"/>
          </a:p>
        </p:txBody>
      </p:sp>
    </p:spTree>
    <p:extLst>
      <p:ext uri="{BB962C8B-B14F-4D97-AF65-F5344CB8AC3E}">
        <p14:creationId xmlns:p14="http://schemas.microsoft.com/office/powerpoint/2010/main" val="1847540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2ACF-CD5E-E182-F56E-3E8814DF14FE}"/>
              </a:ext>
            </a:extLst>
          </p:cNvPr>
          <p:cNvSpPr>
            <a:spLocks noGrp="1"/>
          </p:cNvSpPr>
          <p:nvPr>
            <p:ph type="title"/>
          </p:nvPr>
        </p:nvSpPr>
        <p:spPr/>
        <p:txBody>
          <a:bodyPr/>
          <a:lstStyle/>
          <a:p>
            <a:r>
              <a:rPr lang="en-US" dirty="0"/>
              <a:t>SSL Pre-training</a:t>
            </a:r>
          </a:p>
        </p:txBody>
      </p:sp>
      <p:sp>
        <p:nvSpPr>
          <p:cNvPr id="3" name="Content Placeholder 2">
            <a:extLst>
              <a:ext uri="{FF2B5EF4-FFF2-40B4-BE49-F238E27FC236}">
                <a16:creationId xmlns:a16="http://schemas.microsoft.com/office/drawing/2014/main" id="{83439ECC-1036-C305-9C52-750B98FEC061}"/>
              </a:ext>
            </a:extLst>
          </p:cNvPr>
          <p:cNvSpPr>
            <a:spLocks noGrp="1"/>
          </p:cNvSpPr>
          <p:nvPr>
            <p:ph idx="1"/>
          </p:nvPr>
        </p:nvSpPr>
        <p:spPr/>
        <p:txBody>
          <a:bodyPr/>
          <a:lstStyle/>
          <a:p>
            <a:r>
              <a:rPr lang="en-US" dirty="0"/>
              <a:t>A model can be successful with Genesis pre-text task</a:t>
            </a:r>
          </a:p>
          <a:p>
            <a:r>
              <a:rPr lang="en-US" dirty="0"/>
              <a:t>The same is not true for V-JEPA and CLIP</a:t>
            </a:r>
          </a:p>
        </p:txBody>
      </p:sp>
      <p:pic>
        <p:nvPicPr>
          <p:cNvPr id="5" name="Picture 4">
            <a:extLst>
              <a:ext uri="{FF2B5EF4-FFF2-40B4-BE49-F238E27FC236}">
                <a16:creationId xmlns:a16="http://schemas.microsoft.com/office/drawing/2014/main" id="{26BEDB6C-0C37-7C58-4F1A-1FB8D3816F40}"/>
              </a:ext>
            </a:extLst>
          </p:cNvPr>
          <p:cNvPicPr>
            <a:picLocks noChangeAspect="1"/>
          </p:cNvPicPr>
          <p:nvPr/>
        </p:nvPicPr>
        <p:blipFill>
          <a:blip r:embed="rId2"/>
          <a:stretch>
            <a:fillRect/>
          </a:stretch>
        </p:blipFill>
        <p:spPr>
          <a:xfrm>
            <a:off x="750286" y="2355829"/>
            <a:ext cx="2664938" cy="2070599"/>
          </a:xfrm>
          <a:prstGeom prst="rect">
            <a:avLst/>
          </a:prstGeom>
        </p:spPr>
      </p:pic>
      <p:pic>
        <p:nvPicPr>
          <p:cNvPr id="7" name="Picture 6">
            <a:extLst>
              <a:ext uri="{FF2B5EF4-FFF2-40B4-BE49-F238E27FC236}">
                <a16:creationId xmlns:a16="http://schemas.microsoft.com/office/drawing/2014/main" id="{F8D5E507-7A73-1271-2949-35428EFF18BC}"/>
              </a:ext>
            </a:extLst>
          </p:cNvPr>
          <p:cNvPicPr>
            <a:picLocks noChangeAspect="1"/>
          </p:cNvPicPr>
          <p:nvPr/>
        </p:nvPicPr>
        <p:blipFill>
          <a:blip r:embed="rId3"/>
          <a:stretch>
            <a:fillRect/>
          </a:stretch>
        </p:blipFill>
        <p:spPr>
          <a:xfrm>
            <a:off x="3499147" y="2355829"/>
            <a:ext cx="2664938" cy="2070599"/>
          </a:xfrm>
          <a:prstGeom prst="rect">
            <a:avLst/>
          </a:prstGeom>
        </p:spPr>
      </p:pic>
      <p:pic>
        <p:nvPicPr>
          <p:cNvPr id="9" name="Picture 8">
            <a:extLst>
              <a:ext uri="{FF2B5EF4-FFF2-40B4-BE49-F238E27FC236}">
                <a16:creationId xmlns:a16="http://schemas.microsoft.com/office/drawing/2014/main" id="{6AC3FED2-4F24-773F-D4C2-598EFF0402ED}"/>
              </a:ext>
            </a:extLst>
          </p:cNvPr>
          <p:cNvPicPr>
            <a:picLocks noChangeAspect="1"/>
          </p:cNvPicPr>
          <p:nvPr/>
        </p:nvPicPr>
        <p:blipFill>
          <a:blip r:embed="rId4"/>
          <a:stretch>
            <a:fillRect/>
          </a:stretch>
        </p:blipFill>
        <p:spPr>
          <a:xfrm>
            <a:off x="6269227" y="2355829"/>
            <a:ext cx="2621800" cy="2070599"/>
          </a:xfrm>
          <a:prstGeom prst="rect">
            <a:avLst/>
          </a:prstGeom>
        </p:spPr>
      </p:pic>
      <p:sp>
        <p:nvSpPr>
          <p:cNvPr id="10" name="TextBox 9">
            <a:extLst>
              <a:ext uri="{FF2B5EF4-FFF2-40B4-BE49-F238E27FC236}">
                <a16:creationId xmlns:a16="http://schemas.microsoft.com/office/drawing/2014/main" id="{3E6B8372-AAE7-F1AB-A23F-607972BEB50A}"/>
              </a:ext>
            </a:extLst>
          </p:cNvPr>
          <p:cNvSpPr txBox="1"/>
          <p:nvPr/>
        </p:nvSpPr>
        <p:spPr>
          <a:xfrm>
            <a:off x="1533474" y="4498078"/>
            <a:ext cx="4645824" cy="404085"/>
          </a:xfrm>
          <a:prstGeom prst="rect">
            <a:avLst/>
          </a:prstGeom>
          <a:noFill/>
        </p:spPr>
        <p:txBody>
          <a:bodyPr wrap="none" rtlCol="0">
            <a:spAutoFit/>
          </a:bodyPr>
          <a:lstStyle/>
          <a:p>
            <a:r>
              <a:rPr lang="en-US" sz="1013" dirty="0"/>
              <a:t>V-JPEA loss may not always converge, and the author does not address how</a:t>
            </a:r>
          </a:p>
          <a:p>
            <a:r>
              <a:rPr lang="en-US" sz="1013" dirty="0"/>
              <a:t>The nature of this pre-text task makes it more difficult to trace the issue</a:t>
            </a:r>
          </a:p>
        </p:txBody>
      </p:sp>
    </p:spTree>
    <p:extLst>
      <p:ext uri="{BB962C8B-B14F-4D97-AF65-F5344CB8AC3E}">
        <p14:creationId xmlns:p14="http://schemas.microsoft.com/office/powerpoint/2010/main" val="2016765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6BCD5-7A65-7777-EF99-D4A35CC97BF5}"/>
              </a:ext>
            </a:extLst>
          </p:cNvPr>
          <p:cNvSpPr>
            <a:spLocks noGrp="1"/>
          </p:cNvSpPr>
          <p:nvPr>
            <p:ph type="title"/>
          </p:nvPr>
        </p:nvSpPr>
        <p:spPr/>
        <p:txBody>
          <a:bodyPr/>
          <a:lstStyle/>
          <a:p>
            <a:r>
              <a:rPr lang="en-US" dirty="0"/>
              <a:t>SSL Pre-training (V-JEPA)</a:t>
            </a:r>
          </a:p>
        </p:txBody>
      </p:sp>
      <p:pic>
        <p:nvPicPr>
          <p:cNvPr id="9" name="Picture 8">
            <a:extLst>
              <a:ext uri="{FF2B5EF4-FFF2-40B4-BE49-F238E27FC236}">
                <a16:creationId xmlns:a16="http://schemas.microsoft.com/office/drawing/2014/main" id="{2B9AE5D2-21D2-A5E6-CCC1-21836947D513}"/>
              </a:ext>
            </a:extLst>
          </p:cNvPr>
          <p:cNvPicPr>
            <a:picLocks noChangeAspect="1"/>
          </p:cNvPicPr>
          <p:nvPr/>
        </p:nvPicPr>
        <p:blipFill>
          <a:blip r:embed="rId2"/>
          <a:stretch>
            <a:fillRect/>
          </a:stretch>
        </p:blipFill>
        <p:spPr>
          <a:xfrm>
            <a:off x="618106" y="1373963"/>
            <a:ext cx="2139870" cy="1604903"/>
          </a:xfrm>
          <a:prstGeom prst="rect">
            <a:avLst/>
          </a:prstGeom>
        </p:spPr>
      </p:pic>
      <p:pic>
        <p:nvPicPr>
          <p:cNvPr id="11" name="Picture 10">
            <a:extLst>
              <a:ext uri="{FF2B5EF4-FFF2-40B4-BE49-F238E27FC236}">
                <a16:creationId xmlns:a16="http://schemas.microsoft.com/office/drawing/2014/main" id="{A01779A9-DCCF-7866-0C3A-5EF32AC94AA0}"/>
              </a:ext>
            </a:extLst>
          </p:cNvPr>
          <p:cNvPicPr>
            <a:picLocks noChangeAspect="1"/>
          </p:cNvPicPr>
          <p:nvPr/>
        </p:nvPicPr>
        <p:blipFill>
          <a:blip r:embed="rId3"/>
          <a:stretch>
            <a:fillRect/>
          </a:stretch>
        </p:blipFill>
        <p:spPr>
          <a:xfrm>
            <a:off x="2757976" y="1373963"/>
            <a:ext cx="2139870" cy="1604903"/>
          </a:xfrm>
          <a:prstGeom prst="rect">
            <a:avLst/>
          </a:prstGeom>
        </p:spPr>
      </p:pic>
      <p:sp>
        <p:nvSpPr>
          <p:cNvPr id="12" name="TextBox 11">
            <a:extLst>
              <a:ext uri="{FF2B5EF4-FFF2-40B4-BE49-F238E27FC236}">
                <a16:creationId xmlns:a16="http://schemas.microsoft.com/office/drawing/2014/main" id="{74D25433-846C-96A1-D869-0AD53093C67B}"/>
              </a:ext>
            </a:extLst>
          </p:cNvPr>
          <p:cNvSpPr txBox="1"/>
          <p:nvPr/>
        </p:nvSpPr>
        <p:spPr>
          <a:xfrm>
            <a:off x="854159" y="2977526"/>
            <a:ext cx="1279517" cy="248209"/>
          </a:xfrm>
          <a:prstGeom prst="rect">
            <a:avLst/>
          </a:prstGeom>
          <a:noFill/>
        </p:spPr>
        <p:txBody>
          <a:bodyPr wrap="none" rtlCol="0">
            <a:spAutoFit/>
          </a:bodyPr>
          <a:lstStyle/>
          <a:p>
            <a:r>
              <a:rPr lang="en-US" sz="1013" dirty="0"/>
              <a:t>Epoch 0 Iteration 2</a:t>
            </a:r>
          </a:p>
        </p:txBody>
      </p:sp>
      <p:sp>
        <p:nvSpPr>
          <p:cNvPr id="13" name="TextBox 12">
            <a:extLst>
              <a:ext uri="{FF2B5EF4-FFF2-40B4-BE49-F238E27FC236}">
                <a16:creationId xmlns:a16="http://schemas.microsoft.com/office/drawing/2014/main" id="{E27FAFD3-0C3E-5AF5-E5D7-78A663132523}"/>
              </a:ext>
            </a:extLst>
          </p:cNvPr>
          <p:cNvSpPr txBox="1"/>
          <p:nvPr/>
        </p:nvSpPr>
        <p:spPr>
          <a:xfrm>
            <a:off x="2941541" y="2977526"/>
            <a:ext cx="1495922" cy="248209"/>
          </a:xfrm>
          <a:prstGeom prst="rect">
            <a:avLst/>
          </a:prstGeom>
          <a:noFill/>
        </p:spPr>
        <p:txBody>
          <a:bodyPr wrap="none" rtlCol="0">
            <a:spAutoFit/>
          </a:bodyPr>
          <a:lstStyle/>
          <a:p>
            <a:r>
              <a:rPr lang="en-US" sz="1013" dirty="0"/>
              <a:t>Epoch 67 Iteration 298</a:t>
            </a:r>
          </a:p>
        </p:txBody>
      </p:sp>
      <p:sp>
        <p:nvSpPr>
          <p:cNvPr id="15" name="TextBox 14">
            <a:extLst>
              <a:ext uri="{FF2B5EF4-FFF2-40B4-BE49-F238E27FC236}">
                <a16:creationId xmlns:a16="http://schemas.microsoft.com/office/drawing/2014/main" id="{CE320A45-A4BC-00E0-D8F9-409D9BD758B9}"/>
              </a:ext>
            </a:extLst>
          </p:cNvPr>
          <p:cNvSpPr txBox="1"/>
          <p:nvPr/>
        </p:nvSpPr>
        <p:spPr>
          <a:xfrm>
            <a:off x="4989628" y="2977526"/>
            <a:ext cx="1495922" cy="248209"/>
          </a:xfrm>
          <a:prstGeom prst="rect">
            <a:avLst/>
          </a:prstGeom>
          <a:noFill/>
        </p:spPr>
        <p:txBody>
          <a:bodyPr wrap="none" rtlCol="0">
            <a:spAutoFit/>
          </a:bodyPr>
          <a:lstStyle/>
          <a:p>
            <a:r>
              <a:rPr lang="en-US" sz="1013" dirty="0"/>
              <a:t>Epoch 99 Iteration 299</a:t>
            </a:r>
          </a:p>
        </p:txBody>
      </p:sp>
      <p:pic>
        <p:nvPicPr>
          <p:cNvPr id="17" name="Picture 16">
            <a:extLst>
              <a:ext uri="{FF2B5EF4-FFF2-40B4-BE49-F238E27FC236}">
                <a16:creationId xmlns:a16="http://schemas.microsoft.com/office/drawing/2014/main" id="{EB489D23-8841-9DEA-4533-935349226ACA}"/>
              </a:ext>
            </a:extLst>
          </p:cNvPr>
          <p:cNvPicPr>
            <a:picLocks noChangeAspect="1"/>
          </p:cNvPicPr>
          <p:nvPr/>
        </p:nvPicPr>
        <p:blipFill>
          <a:blip r:embed="rId4"/>
          <a:stretch>
            <a:fillRect/>
          </a:stretch>
        </p:blipFill>
        <p:spPr>
          <a:xfrm>
            <a:off x="4897846" y="1373963"/>
            <a:ext cx="2139870" cy="1604903"/>
          </a:xfrm>
          <a:prstGeom prst="rect">
            <a:avLst/>
          </a:prstGeom>
        </p:spPr>
      </p:pic>
      <p:pic>
        <p:nvPicPr>
          <p:cNvPr id="19" name="Picture 18">
            <a:extLst>
              <a:ext uri="{FF2B5EF4-FFF2-40B4-BE49-F238E27FC236}">
                <a16:creationId xmlns:a16="http://schemas.microsoft.com/office/drawing/2014/main" id="{09A340DA-461A-EDB1-93F6-D9D943E669AB}"/>
              </a:ext>
            </a:extLst>
          </p:cNvPr>
          <p:cNvPicPr>
            <a:picLocks noChangeAspect="1"/>
          </p:cNvPicPr>
          <p:nvPr/>
        </p:nvPicPr>
        <p:blipFill>
          <a:blip r:embed="rId5"/>
          <a:stretch>
            <a:fillRect/>
          </a:stretch>
        </p:blipFill>
        <p:spPr>
          <a:xfrm>
            <a:off x="6945933" y="1372623"/>
            <a:ext cx="2139871" cy="1604903"/>
          </a:xfrm>
          <a:prstGeom prst="rect">
            <a:avLst/>
          </a:prstGeom>
        </p:spPr>
      </p:pic>
      <p:sp>
        <p:nvSpPr>
          <p:cNvPr id="20" name="TextBox 19">
            <a:extLst>
              <a:ext uri="{FF2B5EF4-FFF2-40B4-BE49-F238E27FC236}">
                <a16:creationId xmlns:a16="http://schemas.microsoft.com/office/drawing/2014/main" id="{DCD932C5-FD25-9D40-9BCA-5370353479D8}"/>
              </a:ext>
            </a:extLst>
          </p:cNvPr>
          <p:cNvSpPr txBox="1"/>
          <p:nvPr/>
        </p:nvSpPr>
        <p:spPr>
          <a:xfrm>
            <a:off x="7037716" y="2977089"/>
            <a:ext cx="1495922" cy="248209"/>
          </a:xfrm>
          <a:prstGeom prst="rect">
            <a:avLst/>
          </a:prstGeom>
          <a:noFill/>
        </p:spPr>
        <p:txBody>
          <a:bodyPr wrap="none" rtlCol="0">
            <a:spAutoFit/>
          </a:bodyPr>
          <a:lstStyle/>
          <a:p>
            <a:r>
              <a:rPr lang="en-US" sz="1013" dirty="0"/>
              <a:t>Epoch 207 Iteration 19</a:t>
            </a:r>
          </a:p>
        </p:txBody>
      </p:sp>
      <p:pic>
        <p:nvPicPr>
          <p:cNvPr id="22" name="Picture 21">
            <a:extLst>
              <a:ext uri="{FF2B5EF4-FFF2-40B4-BE49-F238E27FC236}">
                <a16:creationId xmlns:a16="http://schemas.microsoft.com/office/drawing/2014/main" id="{7B248B8F-E3F6-4CE5-39B9-5287658F953B}"/>
              </a:ext>
            </a:extLst>
          </p:cNvPr>
          <p:cNvPicPr>
            <a:picLocks noChangeAspect="1"/>
          </p:cNvPicPr>
          <p:nvPr/>
        </p:nvPicPr>
        <p:blipFill>
          <a:blip r:embed="rId6"/>
          <a:stretch>
            <a:fillRect/>
          </a:stretch>
        </p:blipFill>
        <p:spPr>
          <a:xfrm>
            <a:off x="1487265" y="3217342"/>
            <a:ext cx="2139869" cy="1604902"/>
          </a:xfrm>
          <a:prstGeom prst="rect">
            <a:avLst/>
          </a:prstGeom>
        </p:spPr>
      </p:pic>
      <p:pic>
        <p:nvPicPr>
          <p:cNvPr id="26" name="Picture 25">
            <a:extLst>
              <a:ext uri="{FF2B5EF4-FFF2-40B4-BE49-F238E27FC236}">
                <a16:creationId xmlns:a16="http://schemas.microsoft.com/office/drawing/2014/main" id="{FBDF0574-7337-3E1D-6004-20DABBB67D20}"/>
              </a:ext>
            </a:extLst>
          </p:cNvPr>
          <p:cNvPicPr>
            <a:picLocks noChangeAspect="1"/>
          </p:cNvPicPr>
          <p:nvPr/>
        </p:nvPicPr>
        <p:blipFill>
          <a:blip r:embed="rId7"/>
          <a:stretch>
            <a:fillRect/>
          </a:stretch>
        </p:blipFill>
        <p:spPr>
          <a:xfrm>
            <a:off x="3539888" y="3198377"/>
            <a:ext cx="2192228" cy="1644171"/>
          </a:xfrm>
          <a:prstGeom prst="rect">
            <a:avLst/>
          </a:prstGeom>
        </p:spPr>
      </p:pic>
      <p:sp>
        <p:nvSpPr>
          <p:cNvPr id="27" name="TextBox 26">
            <a:extLst>
              <a:ext uri="{FF2B5EF4-FFF2-40B4-BE49-F238E27FC236}">
                <a16:creationId xmlns:a16="http://schemas.microsoft.com/office/drawing/2014/main" id="{79B780D5-6ACC-035B-559D-CDF21CCCC8C5}"/>
              </a:ext>
            </a:extLst>
          </p:cNvPr>
          <p:cNvSpPr txBox="1"/>
          <p:nvPr/>
        </p:nvSpPr>
        <p:spPr>
          <a:xfrm>
            <a:off x="1533960" y="4778731"/>
            <a:ext cx="1568058" cy="248209"/>
          </a:xfrm>
          <a:prstGeom prst="rect">
            <a:avLst/>
          </a:prstGeom>
          <a:noFill/>
        </p:spPr>
        <p:txBody>
          <a:bodyPr wrap="none" rtlCol="0">
            <a:spAutoFit/>
          </a:bodyPr>
          <a:lstStyle/>
          <a:p>
            <a:r>
              <a:rPr lang="en-US" sz="1013" dirty="0"/>
              <a:t>Epoch 299 Iteration 290</a:t>
            </a:r>
          </a:p>
        </p:txBody>
      </p:sp>
      <p:sp>
        <p:nvSpPr>
          <p:cNvPr id="28" name="TextBox 27">
            <a:extLst>
              <a:ext uri="{FF2B5EF4-FFF2-40B4-BE49-F238E27FC236}">
                <a16:creationId xmlns:a16="http://schemas.microsoft.com/office/drawing/2014/main" id="{DCE5532F-6C42-4163-4B6D-887B7F2E5BC7}"/>
              </a:ext>
            </a:extLst>
          </p:cNvPr>
          <p:cNvSpPr txBox="1"/>
          <p:nvPr/>
        </p:nvSpPr>
        <p:spPr>
          <a:xfrm>
            <a:off x="3545757" y="4777914"/>
            <a:ext cx="1568058" cy="248209"/>
          </a:xfrm>
          <a:prstGeom prst="rect">
            <a:avLst/>
          </a:prstGeom>
          <a:noFill/>
        </p:spPr>
        <p:txBody>
          <a:bodyPr wrap="none" rtlCol="0">
            <a:spAutoFit/>
          </a:bodyPr>
          <a:lstStyle/>
          <a:p>
            <a:r>
              <a:rPr lang="en-US" sz="1013" dirty="0"/>
              <a:t>Epoch 299 Iteration 291</a:t>
            </a:r>
          </a:p>
        </p:txBody>
      </p:sp>
      <p:pic>
        <p:nvPicPr>
          <p:cNvPr id="30" name="Picture 29">
            <a:extLst>
              <a:ext uri="{FF2B5EF4-FFF2-40B4-BE49-F238E27FC236}">
                <a16:creationId xmlns:a16="http://schemas.microsoft.com/office/drawing/2014/main" id="{E5BB4796-0064-F7FD-0B7F-F644C5A78A9A}"/>
              </a:ext>
            </a:extLst>
          </p:cNvPr>
          <p:cNvPicPr>
            <a:picLocks noChangeAspect="1"/>
          </p:cNvPicPr>
          <p:nvPr/>
        </p:nvPicPr>
        <p:blipFill>
          <a:blip r:embed="rId8"/>
          <a:stretch>
            <a:fillRect/>
          </a:stretch>
        </p:blipFill>
        <p:spPr>
          <a:xfrm>
            <a:off x="5675360" y="3197037"/>
            <a:ext cx="2139870" cy="1604903"/>
          </a:xfrm>
          <a:prstGeom prst="rect">
            <a:avLst/>
          </a:prstGeom>
        </p:spPr>
      </p:pic>
      <p:sp>
        <p:nvSpPr>
          <p:cNvPr id="31" name="TextBox 30">
            <a:extLst>
              <a:ext uri="{FF2B5EF4-FFF2-40B4-BE49-F238E27FC236}">
                <a16:creationId xmlns:a16="http://schemas.microsoft.com/office/drawing/2014/main" id="{CC60C17E-8CF3-1B54-03C7-BC36843BD45F}"/>
              </a:ext>
            </a:extLst>
          </p:cNvPr>
          <p:cNvSpPr txBox="1"/>
          <p:nvPr/>
        </p:nvSpPr>
        <p:spPr>
          <a:xfrm>
            <a:off x="5719052" y="4780818"/>
            <a:ext cx="1568058" cy="248209"/>
          </a:xfrm>
          <a:prstGeom prst="rect">
            <a:avLst/>
          </a:prstGeom>
          <a:noFill/>
        </p:spPr>
        <p:txBody>
          <a:bodyPr wrap="none" rtlCol="0">
            <a:spAutoFit/>
          </a:bodyPr>
          <a:lstStyle/>
          <a:p>
            <a:r>
              <a:rPr lang="en-US" sz="1013" dirty="0"/>
              <a:t>Epoch 299 Iteration 298</a:t>
            </a:r>
          </a:p>
        </p:txBody>
      </p:sp>
    </p:spTree>
    <p:extLst>
      <p:ext uri="{BB962C8B-B14F-4D97-AF65-F5344CB8AC3E}">
        <p14:creationId xmlns:p14="http://schemas.microsoft.com/office/powerpoint/2010/main" val="2699199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AC74-CC1E-C7B1-9836-AD9FAF266253}"/>
              </a:ext>
            </a:extLst>
          </p:cNvPr>
          <p:cNvSpPr>
            <a:spLocks noGrp="1"/>
          </p:cNvSpPr>
          <p:nvPr>
            <p:ph type="title"/>
          </p:nvPr>
        </p:nvSpPr>
        <p:spPr/>
        <p:txBody>
          <a:bodyPr/>
          <a:lstStyle/>
          <a:p>
            <a:r>
              <a:rPr lang="en-US" dirty="0"/>
              <a:t>SSL Pre-training (CLIP)</a:t>
            </a:r>
          </a:p>
        </p:txBody>
      </p:sp>
      <p:pic>
        <p:nvPicPr>
          <p:cNvPr id="5" name="Picture 4">
            <a:extLst>
              <a:ext uri="{FF2B5EF4-FFF2-40B4-BE49-F238E27FC236}">
                <a16:creationId xmlns:a16="http://schemas.microsoft.com/office/drawing/2014/main" id="{963F2520-AE9B-B462-3E0F-53A90F55C14F}"/>
              </a:ext>
            </a:extLst>
          </p:cNvPr>
          <p:cNvPicPr>
            <a:picLocks noChangeAspect="1"/>
          </p:cNvPicPr>
          <p:nvPr/>
        </p:nvPicPr>
        <p:blipFill>
          <a:blip r:embed="rId2"/>
          <a:stretch>
            <a:fillRect/>
          </a:stretch>
        </p:blipFill>
        <p:spPr>
          <a:xfrm>
            <a:off x="4714618" y="1992914"/>
            <a:ext cx="3393174" cy="2544880"/>
          </a:xfrm>
          <a:prstGeom prst="rect">
            <a:avLst/>
          </a:prstGeom>
        </p:spPr>
      </p:pic>
      <p:pic>
        <p:nvPicPr>
          <p:cNvPr id="9" name="Picture 8">
            <a:extLst>
              <a:ext uri="{FF2B5EF4-FFF2-40B4-BE49-F238E27FC236}">
                <a16:creationId xmlns:a16="http://schemas.microsoft.com/office/drawing/2014/main" id="{F1FEB8AC-9CB6-78DE-75A8-FBAE65C2818C}"/>
              </a:ext>
            </a:extLst>
          </p:cNvPr>
          <p:cNvPicPr>
            <a:picLocks noChangeAspect="1"/>
          </p:cNvPicPr>
          <p:nvPr/>
        </p:nvPicPr>
        <p:blipFill rotWithShape="1">
          <a:blip r:embed="rId3"/>
          <a:srcRect r="93396" b="70373"/>
          <a:stretch/>
        </p:blipFill>
        <p:spPr>
          <a:xfrm>
            <a:off x="1440523" y="2766118"/>
            <a:ext cx="2988860" cy="1675955"/>
          </a:xfrm>
          <a:prstGeom prst="rect">
            <a:avLst/>
          </a:prstGeom>
        </p:spPr>
      </p:pic>
      <p:sp>
        <p:nvSpPr>
          <p:cNvPr id="10" name="TextBox 9">
            <a:extLst>
              <a:ext uri="{FF2B5EF4-FFF2-40B4-BE49-F238E27FC236}">
                <a16:creationId xmlns:a16="http://schemas.microsoft.com/office/drawing/2014/main" id="{61C54B2B-BBB3-A057-1965-8A509C7C4384}"/>
              </a:ext>
            </a:extLst>
          </p:cNvPr>
          <p:cNvSpPr txBox="1"/>
          <p:nvPr/>
        </p:nvSpPr>
        <p:spPr>
          <a:xfrm>
            <a:off x="4429384" y="4444120"/>
            <a:ext cx="2954655" cy="248209"/>
          </a:xfrm>
          <a:prstGeom prst="rect">
            <a:avLst/>
          </a:prstGeom>
          <a:noFill/>
        </p:spPr>
        <p:txBody>
          <a:bodyPr wrap="none" rtlCol="0">
            <a:spAutoFit/>
          </a:bodyPr>
          <a:lstStyle/>
          <a:p>
            <a:r>
              <a:rPr lang="en-US" sz="1013" dirty="0"/>
              <a:t>Validation logits (should look like identity matrix)</a:t>
            </a:r>
          </a:p>
        </p:txBody>
      </p:sp>
      <p:sp>
        <p:nvSpPr>
          <p:cNvPr id="11" name="TextBox 10">
            <a:extLst>
              <a:ext uri="{FF2B5EF4-FFF2-40B4-BE49-F238E27FC236}">
                <a16:creationId xmlns:a16="http://schemas.microsoft.com/office/drawing/2014/main" id="{12AC7523-A2C5-CE88-E06D-212E65886BC4}"/>
              </a:ext>
            </a:extLst>
          </p:cNvPr>
          <p:cNvSpPr txBox="1"/>
          <p:nvPr/>
        </p:nvSpPr>
        <p:spPr>
          <a:xfrm>
            <a:off x="2119858" y="4442073"/>
            <a:ext cx="1308371" cy="248209"/>
          </a:xfrm>
          <a:prstGeom prst="rect">
            <a:avLst/>
          </a:prstGeom>
          <a:noFill/>
        </p:spPr>
        <p:txBody>
          <a:bodyPr wrap="none" rtlCol="0">
            <a:spAutoFit/>
          </a:bodyPr>
          <a:lstStyle/>
          <a:p>
            <a:r>
              <a:rPr lang="en-US" sz="1013" dirty="0"/>
              <a:t>Input (same image)</a:t>
            </a:r>
          </a:p>
        </p:txBody>
      </p:sp>
      <p:sp>
        <p:nvSpPr>
          <p:cNvPr id="3" name="TextBox 2">
            <a:extLst>
              <a:ext uri="{FF2B5EF4-FFF2-40B4-BE49-F238E27FC236}">
                <a16:creationId xmlns:a16="http://schemas.microsoft.com/office/drawing/2014/main" id="{70BE7719-E8D1-793B-0731-139554EE40C1}"/>
              </a:ext>
            </a:extLst>
          </p:cNvPr>
          <p:cNvSpPr txBox="1"/>
          <p:nvPr/>
        </p:nvSpPr>
        <p:spPr>
          <a:xfrm>
            <a:off x="3005031" y="1789642"/>
            <a:ext cx="2558714" cy="248209"/>
          </a:xfrm>
          <a:prstGeom prst="rect">
            <a:avLst/>
          </a:prstGeom>
          <a:noFill/>
        </p:spPr>
        <p:txBody>
          <a:bodyPr wrap="none" rtlCol="0">
            <a:spAutoFit/>
          </a:bodyPr>
          <a:lstStyle/>
          <a:p>
            <a:r>
              <a:rPr lang="en-US" sz="1013" dirty="0"/>
              <a:t>Separate encoder and separate projector</a:t>
            </a:r>
          </a:p>
        </p:txBody>
      </p:sp>
    </p:spTree>
    <p:extLst>
      <p:ext uri="{BB962C8B-B14F-4D97-AF65-F5344CB8AC3E}">
        <p14:creationId xmlns:p14="http://schemas.microsoft.com/office/powerpoint/2010/main" val="1605971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AC74-CC1E-C7B1-9836-AD9FAF266253}"/>
              </a:ext>
            </a:extLst>
          </p:cNvPr>
          <p:cNvSpPr>
            <a:spLocks noGrp="1"/>
          </p:cNvSpPr>
          <p:nvPr>
            <p:ph type="title"/>
          </p:nvPr>
        </p:nvSpPr>
        <p:spPr/>
        <p:txBody>
          <a:bodyPr/>
          <a:lstStyle/>
          <a:p>
            <a:r>
              <a:rPr lang="en-US" dirty="0"/>
              <a:t>SSL Pre-training (CLIP)</a:t>
            </a:r>
          </a:p>
        </p:txBody>
      </p:sp>
      <p:sp>
        <p:nvSpPr>
          <p:cNvPr id="10" name="TextBox 9">
            <a:extLst>
              <a:ext uri="{FF2B5EF4-FFF2-40B4-BE49-F238E27FC236}">
                <a16:creationId xmlns:a16="http://schemas.microsoft.com/office/drawing/2014/main" id="{61C54B2B-BBB3-A057-1965-8A509C7C4384}"/>
              </a:ext>
            </a:extLst>
          </p:cNvPr>
          <p:cNvSpPr txBox="1"/>
          <p:nvPr/>
        </p:nvSpPr>
        <p:spPr>
          <a:xfrm>
            <a:off x="4429384" y="4444120"/>
            <a:ext cx="2954655" cy="248209"/>
          </a:xfrm>
          <a:prstGeom prst="rect">
            <a:avLst/>
          </a:prstGeom>
          <a:noFill/>
        </p:spPr>
        <p:txBody>
          <a:bodyPr wrap="none" rtlCol="0">
            <a:spAutoFit/>
          </a:bodyPr>
          <a:lstStyle/>
          <a:p>
            <a:r>
              <a:rPr lang="en-US" sz="1013" dirty="0"/>
              <a:t>Validation logits (should look like identity matrix)</a:t>
            </a:r>
          </a:p>
        </p:txBody>
      </p:sp>
      <p:sp>
        <p:nvSpPr>
          <p:cNvPr id="11" name="TextBox 10">
            <a:extLst>
              <a:ext uri="{FF2B5EF4-FFF2-40B4-BE49-F238E27FC236}">
                <a16:creationId xmlns:a16="http://schemas.microsoft.com/office/drawing/2014/main" id="{12AC7523-A2C5-CE88-E06D-212E65886BC4}"/>
              </a:ext>
            </a:extLst>
          </p:cNvPr>
          <p:cNvSpPr txBox="1"/>
          <p:nvPr/>
        </p:nvSpPr>
        <p:spPr>
          <a:xfrm>
            <a:off x="2119858" y="4442073"/>
            <a:ext cx="1308371" cy="248209"/>
          </a:xfrm>
          <a:prstGeom prst="rect">
            <a:avLst/>
          </a:prstGeom>
          <a:noFill/>
        </p:spPr>
        <p:txBody>
          <a:bodyPr wrap="none" rtlCol="0">
            <a:spAutoFit/>
          </a:bodyPr>
          <a:lstStyle/>
          <a:p>
            <a:r>
              <a:rPr lang="en-US" sz="1013" dirty="0"/>
              <a:t>Input (same image)</a:t>
            </a:r>
          </a:p>
        </p:txBody>
      </p:sp>
      <p:sp>
        <p:nvSpPr>
          <p:cNvPr id="3" name="TextBox 2">
            <a:extLst>
              <a:ext uri="{FF2B5EF4-FFF2-40B4-BE49-F238E27FC236}">
                <a16:creationId xmlns:a16="http://schemas.microsoft.com/office/drawing/2014/main" id="{70BE7719-E8D1-793B-0731-139554EE40C1}"/>
              </a:ext>
            </a:extLst>
          </p:cNvPr>
          <p:cNvSpPr txBox="1"/>
          <p:nvPr/>
        </p:nvSpPr>
        <p:spPr>
          <a:xfrm>
            <a:off x="3005031" y="1789642"/>
            <a:ext cx="2449710" cy="248209"/>
          </a:xfrm>
          <a:prstGeom prst="rect">
            <a:avLst/>
          </a:prstGeom>
          <a:noFill/>
        </p:spPr>
        <p:txBody>
          <a:bodyPr wrap="none" rtlCol="0">
            <a:spAutoFit/>
          </a:bodyPr>
          <a:lstStyle/>
          <a:p>
            <a:r>
              <a:rPr lang="en-US" sz="1013" dirty="0"/>
              <a:t>Separate encoder and shared projector</a:t>
            </a:r>
          </a:p>
        </p:txBody>
      </p:sp>
      <p:pic>
        <p:nvPicPr>
          <p:cNvPr id="12" name="Picture 11">
            <a:extLst>
              <a:ext uri="{FF2B5EF4-FFF2-40B4-BE49-F238E27FC236}">
                <a16:creationId xmlns:a16="http://schemas.microsoft.com/office/drawing/2014/main" id="{D19B131B-8B65-DA87-A8C6-E4BE5A694B30}"/>
              </a:ext>
            </a:extLst>
          </p:cNvPr>
          <p:cNvPicPr>
            <a:picLocks noChangeAspect="1"/>
          </p:cNvPicPr>
          <p:nvPr/>
        </p:nvPicPr>
        <p:blipFill>
          <a:blip r:embed="rId2"/>
          <a:stretch>
            <a:fillRect/>
          </a:stretch>
        </p:blipFill>
        <p:spPr>
          <a:xfrm>
            <a:off x="4764749" y="2021683"/>
            <a:ext cx="3343043" cy="2507282"/>
          </a:xfrm>
          <a:prstGeom prst="rect">
            <a:avLst/>
          </a:prstGeom>
        </p:spPr>
      </p:pic>
      <p:pic>
        <p:nvPicPr>
          <p:cNvPr id="13" name="Picture 12">
            <a:extLst>
              <a:ext uri="{FF2B5EF4-FFF2-40B4-BE49-F238E27FC236}">
                <a16:creationId xmlns:a16="http://schemas.microsoft.com/office/drawing/2014/main" id="{8187541D-A5B5-7B4A-8BF3-8B62341BA909}"/>
              </a:ext>
            </a:extLst>
          </p:cNvPr>
          <p:cNvPicPr>
            <a:picLocks noChangeAspect="1"/>
          </p:cNvPicPr>
          <p:nvPr/>
        </p:nvPicPr>
        <p:blipFill rotWithShape="1">
          <a:blip r:embed="rId3"/>
          <a:srcRect r="93451" b="69808"/>
          <a:stretch/>
        </p:blipFill>
        <p:spPr>
          <a:xfrm>
            <a:off x="1440524" y="2815220"/>
            <a:ext cx="2909701" cy="1676877"/>
          </a:xfrm>
          <a:prstGeom prst="rect">
            <a:avLst/>
          </a:prstGeom>
        </p:spPr>
      </p:pic>
    </p:spTree>
    <p:extLst>
      <p:ext uri="{BB962C8B-B14F-4D97-AF65-F5344CB8AC3E}">
        <p14:creationId xmlns:p14="http://schemas.microsoft.com/office/powerpoint/2010/main" val="1512478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AC74-CC1E-C7B1-9836-AD9FAF266253}"/>
              </a:ext>
            </a:extLst>
          </p:cNvPr>
          <p:cNvSpPr>
            <a:spLocks noGrp="1"/>
          </p:cNvSpPr>
          <p:nvPr>
            <p:ph type="title"/>
          </p:nvPr>
        </p:nvSpPr>
        <p:spPr/>
        <p:txBody>
          <a:bodyPr/>
          <a:lstStyle/>
          <a:p>
            <a:r>
              <a:rPr lang="en-US" dirty="0"/>
              <a:t>SSL Pre-training (CLIP)</a:t>
            </a:r>
          </a:p>
        </p:txBody>
      </p:sp>
      <p:sp>
        <p:nvSpPr>
          <p:cNvPr id="10" name="TextBox 9">
            <a:extLst>
              <a:ext uri="{FF2B5EF4-FFF2-40B4-BE49-F238E27FC236}">
                <a16:creationId xmlns:a16="http://schemas.microsoft.com/office/drawing/2014/main" id="{61C54B2B-BBB3-A057-1965-8A509C7C4384}"/>
              </a:ext>
            </a:extLst>
          </p:cNvPr>
          <p:cNvSpPr txBox="1"/>
          <p:nvPr/>
        </p:nvSpPr>
        <p:spPr>
          <a:xfrm>
            <a:off x="4429384" y="4444120"/>
            <a:ext cx="2954655" cy="248209"/>
          </a:xfrm>
          <a:prstGeom prst="rect">
            <a:avLst/>
          </a:prstGeom>
          <a:noFill/>
        </p:spPr>
        <p:txBody>
          <a:bodyPr wrap="none" rtlCol="0">
            <a:spAutoFit/>
          </a:bodyPr>
          <a:lstStyle/>
          <a:p>
            <a:r>
              <a:rPr lang="en-US" sz="1013" dirty="0"/>
              <a:t>Validation logits (should look like identity matrix)</a:t>
            </a:r>
          </a:p>
        </p:txBody>
      </p:sp>
      <p:sp>
        <p:nvSpPr>
          <p:cNvPr id="11" name="TextBox 10">
            <a:extLst>
              <a:ext uri="{FF2B5EF4-FFF2-40B4-BE49-F238E27FC236}">
                <a16:creationId xmlns:a16="http://schemas.microsoft.com/office/drawing/2014/main" id="{12AC7523-A2C5-CE88-E06D-212E65886BC4}"/>
              </a:ext>
            </a:extLst>
          </p:cNvPr>
          <p:cNvSpPr txBox="1"/>
          <p:nvPr/>
        </p:nvSpPr>
        <p:spPr>
          <a:xfrm>
            <a:off x="1897035" y="4442073"/>
            <a:ext cx="1699504" cy="248209"/>
          </a:xfrm>
          <a:prstGeom prst="rect">
            <a:avLst/>
          </a:prstGeom>
          <a:noFill/>
        </p:spPr>
        <p:txBody>
          <a:bodyPr wrap="none" rtlCol="0">
            <a:spAutoFit/>
          </a:bodyPr>
          <a:lstStyle/>
          <a:p>
            <a:r>
              <a:rPr lang="en-US" sz="1013" dirty="0"/>
              <a:t>Input (Pre-IVL &amp; Post-IVL)</a:t>
            </a:r>
          </a:p>
        </p:txBody>
      </p:sp>
      <p:sp>
        <p:nvSpPr>
          <p:cNvPr id="3" name="TextBox 2">
            <a:extLst>
              <a:ext uri="{FF2B5EF4-FFF2-40B4-BE49-F238E27FC236}">
                <a16:creationId xmlns:a16="http://schemas.microsoft.com/office/drawing/2014/main" id="{70BE7719-E8D1-793B-0731-139554EE40C1}"/>
              </a:ext>
            </a:extLst>
          </p:cNvPr>
          <p:cNvSpPr txBox="1"/>
          <p:nvPr/>
        </p:nvSpPr>
        <p:spPr>
          <a:xfrm>
            <a:off x="3005031" y="1789642"/>
            <a:ext cx="2449710" cy="248209"/>
          </a:xfrm>
          <a:prstGeom prst="rect">
            <a:avLst/>
          </a:prstGeom>
          <a:noFill/>
        </p:spPr>
        <p:txBody>
          <a:bodyPr wrap="none" rtlCol="0">
            <a:spAutoFit/>
          </a:bodyPr>
          <a:lstStyle/>
          <a:p>
            <a:r>
              <a:rPr lang="en-US" sz="1013" dirty="0"/>
              <a:t>Separate encoder and shared projector</a:t>
            </a:r>
          </a:p>
        </p:txBody>
      </p:sp>
      <p:pic>
        <p:nvPicPr>
          <p:cNvPr id="15" name="Picture 14">
            <a:extLst>
              <a:ext uri="{FF2B5EF4-FFF2-40B4-BE49-F238E27FC236}">
                <a16:creationId xmlns:a16="http://schemas.microsoft.com/office/drawing/2014/main" id="{015BA4A7-DB67-66B4-9A1A-BDF1C4422E47}"/>
              </a:ext>
            </a:extLst>
          </p:cNvPr>
          <p:cNvPicPr>
            <a:picLocks noChangeAspect="1"/>
          </p:cNvPicPr>
          <p:nvPr/>
        </p:nvPicPr>
        <p:blipFill rotWithShape="1">
          <a:blip r:embed="rId2"/>
          <a:srcRect l="2317" t="9179" r="96160" b="78777"/>
          <a:stretch/>
        </p:blipFill>
        <p:spPr>
          <a:xfrm>
            <a:off x="1648946" y="3046861"/>
            <a:ext cx="1265704" cy="1250901"/>
          </a:xfrm>
          <a:prstGeom prst="rect">
            <a:avLst/>
          </a:prstGeom>
        </p:spPr>
      </p:pic>
      <p:pic>
        <p:nvPicPr>
          <p:cNvPr id="16" name="Picture 15">
            <a:extLst>
              <a:ext uri="{FF2B5EF4-FFF2-40B4-BE49-F238E27FC236}">
                <a16:creationId xmlns:a16="http://schemas.microsoft.com/office/drawing/2014/main" id="{0F2B9566-E217-B819-D184-9CC7A9B4219E}"/>
              </a:ext>
            </a:extLst>
          </p:cNvPr>
          <p:cNvPicPr>
            <a:picLocks noChangeAspect="1"/>
          </p:cNvPicPr>
          <p:nvPr/>
        </p:nvPicPr>
        <p:blipFill rotWithShape="1">
          <a:blip r:embed="rId2"/>
          <a:srcRect l="5387" t="9438" r="93090" b="78518"/>
          <a:stretch/>
        </p:blipFill>
        <p:spPr>
          <a:xfrm>
            <a:off x="3005031" y="3046861"/>
            <a:ext cx="1265704" cy="1250901"/>
          </a:xfrm>
          <a:prstGeom prst="rect">
            <a:avLst/>
          </a:prstGeom>
        </p:spPr>
      </p:pic>
      <p:pic>
        <p:nvPicPr>
          <p:cNvPr id="17" name="Picture 16">
            <a:extLst>
              <a:ext uri="{FF2B5EF4-FFF2-40B4-BE49-F238E27FC236}">
                <a16:creationId xmlns:a16="http://schemas.microsoft.com/office/drawing/2014/main" id="{7799E4BA-E052-E8BF-62E0-2C3E5FA0AF58}"/>
              </a:ext>
            </a:extLst>
          </p:cNvPr>
          <p:cNvPicPr>
            <a:picLocks noChangeAspect="1"/>
          </p:cNvPicPr>
          <p:nvPr/>
        </p:nvPicPr>
        <p:blipFill>
          <a:blip r:embed="rId3"/>
          <a:stretch>
            <a:fillRect/>
          </a:stretch>
        </p:blipFill>
        <p:spPr>
          <a:xfrm>
            <a:off x="4762737" y="2021683"/>
            <a:ext cx="3345055" cy="2508791"/>
          </a:xfrm>
          <a:prstGeom prst="rect">
            <a:avLst/>
          </a:prstGeom>
        </p:spPr>
      </p:pic>
    </p:spTree>
    <p:extLst>
      <p:ext uri="{BB962C8B-B14F-4D97-AF65-F5344CB8AC3E}">
        <p14:creationId xmlns:p14="http://schemas.microsoft.com/office/powerpoint/2010/main" val="2465788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AC74-CC1E-C7B1-9836-AD9FAF266253}"/>
              </a:ext>
            </a:extLst>
          </p:cNvPr>
          <p:cNvSpPr>
            <a:spLocks noGrp="1"/>
          </p:cNvSpPr>
          <p:nvPr>
            <p:ph type="title"/>
          </p:nvPr>
        </p:nvSpPr>
        <p:spPr/>
        <p:txBody>
          <a:bodyPr/>
          <a:lstStyle/>
          <a:p>
            <a:r>
              <a:rPr lang="en-US" dirty="0"/>
              <a:t>SSL Pre-training (CLIP)</a:t>
            </a:r>
          </a:p>
        </p:txBody>
      </p:sp>
      <p:sp>
        <p:nvSpPr>
          <p:cNvPr id="10" name="TextBox 9">
            <a:extLst>
              <a:ext uri="{FF2B5EF4-FFF2-40B4-BE49-F238E27FC236}">
                <a16:creationId xmlns:a16="http://schemas.microsoft.com/office/drawing/2014/main" id="{61C54B2B-BBB3-A057-1965-8A509C7C4384}"/>
              </a:ext>
            </a:extLst>
          </p:cNvPr>
          <p:cNvSpPr txBox="1"/>
          <p:nvPr/>
        </p:nvSpPr>
        <p:spPr>
          <a:xfrm>
            <a:off x="4429384" y="4444120"/>
            <a:ext cx="2954655" cy="248209"/>
          </a:xfrm>
          <a:prstGeom prst="rect">
            <a:avLst/>
          </a:prstGeom>
          <a:noFill/>
        </p:spPr>
        <p:txBody>
          <a:bodyPr wrap="none" rtlCol="0">
            <a:spAutoFit/>
          </a:bodyPr>
          <a:lstStyle/>
          <a:p>
            <a:r>
              <a:rPr lang="en-US" sz="1013" dirty="0"/>
              <a:t>Validation logits (should look like identity matrix)</a:t>
            </a:r>
          </a:p>
        </p:txBody>
      </p:sp>
      <p:sp>
        <p:nvSpPr>
          <p:cNvPr id="11" name="TextBox 10">
            <a:extLst>
              <a:ext uri="{FF2B5EF4-FFF2-40B4-BE49-F238E27FC236}">
                <a16:creationId xmlns:a16="http://schemas.microsoft.com/office/drawing/2014/main" id="{12AC7523-A2C5-CE88-E06D-212E65886BC4}"/>
              </a:ext>
            </a:extLst>
          </p:cNvPr>
          <p:cNvSpPr txBox="1"/>
          <p:nvPr/>
        </p:nvSpPr>
        <p:spPr>
          <a:xfrm>
            <a:off x="1897035" y="4442073"/>
            <a:ext cx="1699504" cy="248209"/>
          </a:xfrm>
          <a:prstGeom prst="rect">
            <a:avLst/>
          </a:prstGeom>
          <a:noFill/>
        </p:spPr>
        <p:txBody>
          <a:bodyPr wrap="none" rtlCol="0">
            <a:spAutoFit/>
          </a:bodyPr>
          <a:lstStyle/>
          <a:p>
            <a:r>
              <a:rPr lang="en-US" sz="1013" dirty="0"/>
              <a:t>Input (Pre-IVL &amp; Post-IVL)</a:t>
            </a:r>
          </a:p>
        </p:txBody>
      </p:sp>
      <p:sp>
        <p:nvSpPr>
          <p:cNvPr id="3" name="TextBox 2">
            <a:extLst>
              <a:ext uri="{FF2B5EF4-FFF2-40B4-BE49-F238E27FC236}">
                <a16:creationId xmlns:a16="http://schemas.microsoft.com/office/drawing/2014/main" id="{70BE7719-E8D1-793B-0731-139554EE40C1}"/>
              </a:ext>
            </a:extLst>
          </p:cNvPr>
          <p:cNvSpPr txBox="1"/>
          <p:nvPr/>
        </p:nvSpPr>
        <p:spPr>
          <a:xfrm>
            <a:off x="2562603" y="1789642"/>
            <a:ext cx="3122971" cy="248209"/>
          </a:xfrm>
          <a:prstGeom prst="rect">
            <a:avLst/>
          </a:prstGeom>
          <a:noFill/>
        </p:spPr>
        <p:txBody>
          <a:bodyPr wrap="none" rtlCol="0">
            <a:spAutoFit/>
          </a:bodyPr>
          <a:lstStyle/>
          <a:p>
            <a:r>
              <a:rPr lang="en-US" sz="1013" dirty="0"/>
              <a:t>Shared encoder and shared projector (final design)</a:t>
            </a:r>
          </a:p>
        </p:txBody>
      </p:sp>
      <p:pic>
        <p:nvPicPr>
          <p:cNvPr id="19" name="Picture 18">
            <a:extLst>
              <a:ext uri="{FF2B5EF4-FFF2-40B4-BE49-F238E27FC236}">
                <a16:creationId xmlns:a16="http://schemas.microsoft.com/office/drawing/2014/main" id="{FC60AD13-EF46-50EE-A2DC-775298A9740C}"/>
              </a:ext>
            </a:extLst>
          </p:cNvPr>
          <p:cNvPicPr>
            <a:picLocks noChangeAspect="1"/>
          </p:cNvPicPr>
          <p:nvPr/>
        </p:nvPicPr>
        <p:blipFill rotWithShape="1">
          <a:blip r:embed="rId2"/>
          <a:srcRect l="5363" t="9035" r="93037" b="77954"/>
          <a:stretch/>
        </p:blipFill>
        <p:spPr>
          <a:xfrm>
            <a:off x="3005031" y="3012094"/>
            <a:ext cx="1279066" cy="1299903"/>
          </a:xfrm>
          <a:prstGeom prst="rect">
            <a:avLst/>
          </a:prstGeom>
        </p:spPr>
      </p:pic>
      <p:pic>
        <p:nvPicPr>
          <p:cNvPr id="20" name="Picture 19">
            <a:extLst>
              <a:ext uri="{FF2B5EF4-FFF2-40B4-BE49-F238E27FC236}">
                <a16:creationId xmlns:a16="http://schemas.microsoft.com/office/drawing/2014/main" id="{D774F259-74EC-46BF-2EC8-9CE9FA601D6B}"/>
              </a:ext>
            </a:extLst>
          </p:cNvPr>
          <p:cNvPicPr>
            <a:picLocks noChangeAspect="1"/>
          </p:cNvPicPr>
          <p:nvPr/>
        </p:nvPicPr>
        <p:blipFill rotWithShape="1">
          <a:blip r:embed="rId2"/>
          <a:srcRect l="2277" t="9035" r="96123" b="77954"/>
          <a:stretch/>
        </p:blipFill>
        <p:spPr>
          <a:xfrm>
            <a:off x="1725965" y="3012094"/>
            <a:ext cx="1279066" cy="1299903"/>
          </a:xfrm>
          <a:prstGeom prst="rect">
            <a:avLst/>
          </a:prstGeom>
        </p:spPr>
      </p:pic>
      <p:pic>
        <p:nvPicPr>
          <p:cNvPr id="25" name="Picture 24">
            <a:extLst>
              <a:ext uri="{FF2B5EF4-FFF2-40B4-BE49-F238E27FC236}">
                <a16:creationId xmlns:a16="http://schemas.microsoft.com/office/drawing/2014/main" id="{1717FCE6-1636-2384-4071-3E6E9CF2556D}"/>
              </a:ext>
            </a:extLst>
          </p:cNvPr>
          <p:cNvPicPr>
            <a:picLocks noChangeAspect="1"/>
          </p:cNvPicPr>
          <p:nvPr/>
        </p:nvPicPr>
        <p:blipFill>
          <a:blip r:embed="rId3"/>
          <a:stretch>
            <a:fillRect/>
          </a:stretch>
        </p:blipFill>
        <p:spPr>
          <a:xfrm>
            <a:off x="4750030" y="2030203"/>
            <a:ext cx="3331682" cy="2498762"/>
          </a:xfrm>
          <a:prstGeom prst="rect">
            <a:avLst/>
          </a:prstGeom>
        </p:spPr>
      </p:pic>
    </p:spTree>
    <p:extLst>
      <p:ext uri="{BB962C8B-B14F-4D97-AF65-F5344CB8AC3E}">
        <p14:creationId xmlns:p14="http://schemas.microsoft.com/office/powerpoint/2010/main" val="2681021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C8237-EC5B-CA32-4129-98D6CB328708}"/>
              </a:ext>
            </a:extLst>
          </p:cNvPr>
          <p:cNvSpPr>
            <a:spLocks noGrp="1"/>
          </p:cNvSpPr>
          <p:nvPr>
            <p:ph idx="1"/>
          </p:nvPr>
        </p:nvSpPr>
        <p:spPr/>
        <p:txBody>
          <a:bodyPr/>
          <a:lstStyle/>
          <a:p>
            <a:r>
              <a:rPr lang="en-US" dirty="0"/>
              <a:t>CNN-based supervised learning</a:t>
            </a:r>
          </a:p>
          <a:p>
            <a:pPr lvl="1"/>
            <a:r>
              <a:rPr lang="en-US" dirty="0"/>
              <a:t>nnU-Net – CNN-based supervised learning</a:t>
            </a:r>
          </a:p>
          <a:p>
            <a:r>
              <a:rPr lang="en-US" dirty="0">
                <a:solidFill>
                  <a:schemeClr val="bg2"/>
                </a:solidFill>
              </a:rPr>
              <a:t>Transformers-based models</a:t>
            </a:r>
          </a:p>
          <a:p>
            <a:pPr lvl="1"/>
            <a:r>
              <a:rPr lang="en-US" dirty="0" err="1">
                <a:solidFill>
                  <a:schemeClr val="bg2"/>
                </a:solidFill>
              </a:rPr>
              <a:t>SegFormer</a:t>
            </a:r>
            <a:r>
              <a:rPr lang="en-US" dirty="0">
                <a:solidFill>
                  <a:schemeClr val="bg2"/>
                </a:solidFill>
              </a:rPr>
              <a:t> – Transformer-based supervised learning</a:t>
            </a:r>
          </a:p>
          <a:p>
            <a:pPr lvl="1"/>
            <a:r>
              <a:rPr lang="en-US" dirty="0" err="1">
                <a:solidFill>
                  <a:schemeClr val="bg2"/>
                </a:solidFill>
              </a:rPr>
              <a:t>SuPreM</a:t>
            </a:r>
            <a:r>
              <a:rPr lang="en-US" dirty="0">
                <a:solidFill>
                  <a:schemeClr val="bg2"/>
                </a:solidFill>
              </a:rPr>
              <a:t> – Supervised pre-training for medical images</a:t>
            </a:r>
          </a:p>
          <a:p>
            <a:pPr lvl="1"/>
            <a:r>
              <a:rPr lang="en-US" dirty="0">
                <a:solidFill>
                  <a:schemeClr val="bg2"/>
                </a:solidFill>
              </a:rPr>
              <a:t>V-JEPA – Unimodal self-supervised learning for medical images</a:t>
            </a:r>
          </a:p>
          <a:p>
            <a:pPr lvl="1"/>
            <a:r>
              <a:rPr lang="en-US" dirty="0">
                <a:solidFill>
                  <a:schemeClr val="bg2"/>
                </a:solidFill>
              </a:rPr>
              <a:t>RADIO – Distilled self-supervised pre-training model</a:t>
            </a:r>
          </a:p>
          <a:p>
            <a:r>
              <a:rPr lang="en-US" dirty="0">
                <a:solidFill>
                  <a:schemeClr val="bg2"/>
                </a:solidFill>
              </a:rPr>
              <a:t>SSL</a:t>
            </a:r>
          </a:p>
          <a:p>
            <a:pPr lvl="1"/>
            <a:r>
              <a:rPr lang="en-US" dirty="0">
                <a:solidFill>
                  <a:schemeClr val="bg2"/>
                </a:solidFill>
              </a:rPr>
              <a:t>Genesis – Unimodal self-supervised learning for medical images</a:t>
            </a:r>
          </a:p>
          <a:p>
            <a:pPr lvl="1"/>
            <a:r>
              <a:rPr lang="en-US" dirty="0">
                <a:solidFill>
                  <a:schemeClr val="bg2"/>
                </a:solidFill>
              </a:rPr>
              <a:t>CLIP – Multi-modal self-supervised pre-training</a:t>
            </a:r>
          </a:p>
        </p:txBody>
      </p:sp>
      <p:sp>
        <p:nvSpPr>
          <p:cNvPr id="3" name="Title 2">
            <a:extLst>
              <a:ext uri="{FF2B5EF4-FFF2-40B4-BE49-F238E27FC236}">
                <a16:creationId xmlns:a16="http://schemas.microsoft.com/office/drawing/2014/main" id="{166A8B92-93D9-6BFF-6C9D-7DBD89F4AB5F}"/>
              </a:ext>
            </a:extLst>
          </p:cNvPr>
          <p:cNvSpPr>
            <a:spLocks noGrp="1"/>
          </p:cNvSpPr>
          <p:nvPr>
            <p:ph type="title"/>
          </p:nvPr>
        </p:nvSpPr>
        <p:spPr/>
        <p:txBody>
          <a:bodyPr/>
          <a:lstStyle/>
          <a:p>
            <a:r>
              <a:rPr lang="en-US" dirty="0"/>
              <a:t>Algorithms</a:t>
            </a:r>
          </a:p>
        </p:txBody>
      </p:sp>
      <p:sp>
        <p:nvSpPr>
          <p:cNvPr id="4" name="Date Placeholder 3">
            <a:extLst>
              <a:ext uri="{FF2B5EF4-FFF2-40B4-BE49-F238E27FC236}">
                <a16:creationId xmlns:a16="http://schemas.microsoft.com/office/drawing/2014/main" id="{304B5A32-180D-8962-272B-DF5A4F62E938}"/>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5" name="Footer Placeholder 4">
            <a:extLst>
              <a:ext uri="{FF2B5EF4-FFF2-40B4-BE49-F238E27FC236}">
                <a16:creationId xmlns:a16="http://schemas.microsoft.com/office/drawing/2014/main" id="{C29CD89C-0D53-9CC0-671B-3FF7EB0EC18A}"/>
              </a:ext>
            </a:extLst>
          </p:cNvPr>
          <p:cNvSpPr>
            <a:spLocks noGrp="1"/>
          </p:cNvSpPr>
          <p:nvPr>
            <p:ph type="ftr" sz="quarter" idx="11"/>
          </p:nvPr>
        </p:nvSpPr>
        <p:spPr/>
        <p:txBody>
          <a:bodyPr/>
          <a:lstStyle/>
          <a:p>
            <a:r>
              <a:rPr lang="fr-FR" dirty="0"/>
              <a:t>Naravich Chutisilp</a:t>
            </a:r>
          </a:p>
        </p:txBody>
      </p:sp>
      <p:sp>
        <p:nvSpPr>
          <p:cNvPr id="6" name="Slide Number Placeholder 5">
            <a:extLst>
              <a:ext uri="{FF2B5EF4-FFF2-40B4-BE49-F238E27FC236}">
                <a16:creationId xmlns:a16="http://schemas.microsoft.com/office/drawing/2014/main" id="{7424FD29-F2F9-DCCC-8107-F776069A65F9}"/>
              </a:ext>
            </a:extLst>
          </p:cNvPr>
          <p:cNvSpPr>
            <a:spLocks noGrp="1"/>
          </p:cNvSpPr>
          <p:nvPr>
            <p:ph type="sldNum" sz="quarter" idx="12"/>
          </p:nvPr>
        </p:nvSpPr>
        <p:spPr/>
        <p:txBody>
          <a:bodyPr/>
          <a:lstStyle/>
          <a:p>
            <a:fld id="{E1E1CD7C-2161-7D43-862E-CE4C333CD873}" type="slidenum">
              <a:rPr lang="fr-FR" smtClean="0"/>
              <a:pPr/>
              <a:t>4</a:t>
            </a:fld>
            <a:endParaRPr lang="fr-FR" dirty="0"/>
          </a:p>
        </p:txBody>
      </p:sp>
    </p:spTree>
    <p:extLst>
      <p:ext uri="{BB962C8B-B14F-4D97-AF65-F5344CB8AC3E}">
        <p14:creationId xmlns:p14="http://schemas.microsoft.com/office/powerpoint/2010/main" val="1528870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6DA75A-93FE-289C-093B-15A548415280}"/>
              </a:ext>
            </a:extLst>
          </p:cNvPr>
          <p:cNvSpPr>
            <a:spLocks noGrp="1"/>
          </p:cNvSpPr>
          <p:nvPr>
            <p:ph idx="1"/>
          </p:nvPr>
        </p:nvSpPr>
        <p:spPr/>
        <p:txBody>
          <a:bodyPr/>
          <a:lstStyle/>
          <a:p>
            <a:r>
              <a:rPr lang="en-US" dirty="0"/>
              <a:t>Self-configuring U-Net by providing data fingerprint.</a:t>
            </a:r>
          </a:p>
          <a:p>
            <a:r>
              <a:rPr lang="en-US" dirty="0"/>
              <a:t>Comes with robust training pipeline which is essential in small dataset</a:t>
            </a:r>
          </a:p>
        </p:txBody>
      </p:sp>
      <p:sp>
        <p:nvSpPr>
          <p:cNvPr id="3" name="Title 2">
            <a:extLst>
              <a:ext uri="{FF2B5EF4-FFF2-40B4-BE49-F238E27FC236}">
                <a16:creationId xmlns:a16="http://schemas.microsoft.com/office/drawing/2014/main" id="{8F82A318-4C76-9D07-71B1-70068D63B68E}"/>
              </a:ext>
            </a:extLst>
          </p:cNvPr>
          <p:cNvSpPr>
            <a:spLocks noGrp="1"/>
          </p:cNvSpPr>
          <p:nvPr>
            <p:ph type="title"/>
          </p:nvPr>
        </p:nvSpPr>
        <p:spPr/>
        <p:txBody>
          <a:bodyPr/>
          <a:lstStyle/>
          <a:p>
            <a:r>
              <a:rPr lang="en-US" sz="3200" dirty="0"/>
              <a:t>nnU-Net – CNN-based supervised learning</a:t>
            </a:r>
            <a:endParaRPr lang="en-US" dirty="0"/>
          </a:p>
        </p:txBody>
      </p:sp>
      <p:sp>
        <p:nvSpPr>
          <p:cNvPr id="4" name="Date Placeholder 3">
            <a:extLst>
              <a:ext uri="{FF2B5EF4-FFF2-40B4-BE49-F238E27FC236}">
                <a16:creationId xmlns:a16="http://schemas.microsoft.com/office/drawing/2014/main" id="{780A3D7A-A22A-1506-EC99-3B7B905E616F}"/>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5" name="Footer Placeholder 4">
            <a:extLst>
              <a:ext uri="{FF2B5EF4-FFF2-40B4-BE49-F238E27FC236}">
                <a16:creationId xmlns:a16="http://schemas.microsoft.com/office/drawing/2014/main" id="{912C603B-386E-3C76-2634-4EF3EFA2BF1D}"/>
              </a:ext>
            </a:extLst>
          </p:cNvPr>
          <p:cNvSpPr>
            <a:spLocks noGrp="1"/>
          </p:cNvSpPr>
          <p:nvPr>
            <p:ph type="ftr" sz="quarter" idx="11"/>
          </p:nvPr>
        </p:nvSpPr>
        <p:spPr/>
        <p:txBody>
          <a:bodyPr/>
          <a:lstStyle/>
          <a:p>
            <a:r>
              <a:rPr lang="fr-FR"/>
              <a:t>Naravich Chutisilp</a:t>
            </a:r>
            <a:endParaRPr lang="fr-FR" dirty="0"/>
          </a:p>
        </p:txBody>
      </p:sp>
      <p:sp>
        <p:nvSpPr>
          <p:cNvPr id="6" name="Slide Number Placeholder 5">
            <a:extLst>
              <a:ext uri="{FF2B5EF4-FFF2-40B4-BE49-F238E27FC236}">
                <a16:creationId xmlns:a16="http://schemas.microsoft.com/office/drawing/2014/main" id="{BDC61D72-C9A2-4BA1-16E2-F8D4E0652921}"/>
              </a:ext>
            </a:extLst>
          </p:cNvPr>
          <p:cNvSpPr>
            <a:spLocks noGrp="1"/>
          </p:cNvSpPr>
          <p:nvPr>
            <p:ph type="sldNum" sz="quarter" idx="12"/>
          </p:nvPr>
        </p:nvSpPr>
        <p:spPr/>
        <p:txBody>
          <a:bodyPr/>
          <a:lstStyle/>
          <a:p>
            <a:fld id="{E1E1CD7C-2161-7D43-862E-CE4C333CD873}" type="slidenum">
              <a:rPr lang="fr-FR" smtClean="0"/>
              <a:pPr/>
              <a:t>5</a:t>
            </a:fld>
            <a:endParaRPr lang="fr-FR" dirty="0"/>
          </a:p>
        </p:txBody>
      </p:sp>
      <p:pic>
        <p:nvPicPr>
          <p:cNvPr id="8" name="Picture 2" descr="nnU-Net overview">
            <a:extLst>
              <a:ext uri="{FF2B5EF4-FFF2-40B4-BE49-F238E27FC236}">
                <a16:creationId xmlns:a16="http://schemas.microsoft.com/office/drawing/2014/main" id="{EFB4DE15-06DB-77B7-8971-DC3FC2AA6B0A}"/>
              </a:ext>
              <a:ext uri="{C183D7F6-B498-43B3-948B-1728B52AA6E4}">
                <adec:decorative xmlns:adec="http://schemas.microsoft.com/office/drawing/2017/decorative" val="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533"/>
          <a:stretch/>
        </p:blipFill>
        <p:spPr bwMode="auto">
          <a:xfrm>
            <a:off x="1868815" y="2408658"/>
            <a:ext cx="5406370" cy="245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2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988E74-B93B-D8F5-8668-A96D904FAC38}"/>
              </a:ext>
            </a:extLst>
          </p:cNvPr>
          <p:cNvSpPr>
            <a:spLocks noGrp="1"/>
          </p:cNvSpPr>
          <p:nvPr>
            <p:ph sz="half" idx="2"/>
          </p:nvPr>
        </p:nvSpPr>
        <p:spPr/>
        <p:txBody>
          <a:bodyPr>
            <a:normAutofit/>
          </a:bodyPr>
          <a:lstStyle/>
          <a:p>
            <a:r>
              <a:rPr lang="en-US" dirty="0"/>
              <a:t>Patch size significantly in dimension of depth improves 3D segmentation performance</a:t>
            </a:r>
          </a:p>
          <a:p>
            <a:pPr lvl="1"/>
            <a:r>
              <a:rPr lang="en-US" dirty="0"/>
              <a:t>More samples to be shown to the model during the training</a:t>
            </a:r>
          </a:p>
          <a:p>
            <a:pPr lvl="1"/>
            <a:r>
              <a:rPr lang="en-US" dirty="0"/>
              <a:t>Mimics how annotator segment the calcium</a:t>
            </a:r>
          </a:p>
          <a:p>
            <a:pPr lvl="1"/>
            <a:r>
              <a:rPr lang="en-US" dirty="0"/>
              <a:t>Width and height are less important</a:t>
            </a:r>
          </a:p>
          <a:p>
            <a:r>
              <a:rPr lang="en-US" dirty="0"/>
              <a:t>Pre-training models with Lumen and Wall dataset significantly improves 3D segmentation</a:t>
            </a:r>
          </a:p>
        </p:txBody>
      </p:sp>
      <p:sp>
        <p:nvSpPr>
          <p:cNvPr id="4" name="Title 3">
            <a:extLst>
              <a:ext uri="{FF2B5EF4-FFF2-40B4-BE49-F238E27FC236}">
                <a16:creationId xmlns:a16="http://schemas.microsoft.com/office/drawing/2014/main" id="{72C9466C-4714-C4A7-71D4-DA6EF1868FB9}"/>
              </a:ext>
            </a:extLst>
          </p:cNvPr>
          <p:cNvSpPr>
            <a:spLocks noGrp="1"/>
          </p:cNvSpPr>
          <p:nvPr>
            <p:ph type="title"/>
          </p:nvPr>
        </p:nvSpPr>
        <p:spPr/>
        <p:txBody>
          <a:bodyPr/>
          <a:lstStyle/>
          <a:p>
            <a:r>
              <a:rPr lang="en-US" sz="3200" dirty="0"/>
              <a:t>nnU-Net – CNN-based supervised learning</a:t>
            </a:r>
            <a:endParaRPr lang="en-US" dirty="0"/>
          </a:p>
        </p:txBody>
      </p:sp>
      <p:sp>
        <p:nvSpPr>
          <p:cNvPr id="5" name="Date Placeholder 4">
            <a:extLst>
              <a:ext uri="{FF2B5EF4-FFF2-40B4-BE49-F238E27FC236}">
                <a16:creationId xmlns:a16="http://schemas.microsoft.com/office/drawing/2014/main" id="{B5440FEB-E2CC-7619-7FA3-8F86DE0EF389}"/>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C33BD37B-13E4-4637-5999-2446694FC5A7}"/>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ACE04692-3EEF-A135-D42A-41D38D3BB3B3}"/>
              </a:ext>
            </a:extLst>
          </p:cNvPr>
          <p:cNvSpPr>
            <a:spLocks noGrp="1"/>
          </p:cNvSpPr>
          <p:nvPr>
            <p:ph type="sldNum" sz="quarter" idx="12"/>
          </p:nvPr>
        </p:nvSpPr>
        <p:spPr/>
        <p:txBody>
          <a:bodyPr/>
          <a:lstStyle/>
          <a:p>
            <a:fld id="{E1E1CD7C-2161-7D43-862E-CE4C333CD873}" type="slidenum">
              <a:rPr lang="fr-FR" smtClean="0"/>
              <a:pPr/>
              <a:t>6</a:t>
            </a:fld>
            <a:endParaRPr lang="fr-FR" dirty="0"/>
          </a:p>
        </p:txBody>
      </p:sp>
      <p:pic>
        <p:nvPicPr>
          <p:cNvPr id="8" name="Content Placeholder 7" descr="A screenshot of a graph&#10;&#10;Description automatically generated">
            <a:extLst>
              <a:ext uri="{FF2B5EF4-FFF2-40B4-BE49-F238E27FC236}">
                <a16:creationId xmlns:a16="http://schemas.microsoft.com/office/drawing/2014/main" id="{C8AB5793-20FD-AA21-B209-44BC35724AAD}"/>
              </a:ext>
            </a:extLst>
          </p:cNvPr>
          <p:cNvPicPr>
            <a:picLocks noGrp="1" noChangeAspect="1"/>
          </p:cNvPicPr>
          <p:nvPr>
            <p:ph sz="half" idx="1"/>
          </p:nvPr>
        </p:nvPicPr>
        <p:blipFill>
          <a:blip r:embed="rId2"/>
          <a:stretch/>
        </p:blipFill>
        <p:spPr>
          <a:xfrm>
            <a:off x="904875" y="1899471"/>
            <a:ext cx="4069652" cy="2359897"/>
          </a:xfrm>
          <a:prstGeom prst="rect">
            <a:avLst/>
          </a:prstGeom>
          <a:noFill/>
        </p:spPr>
      </p:pic>
      <p:grpSp>
        <p:nvGrpSpPr>
          <p:cNvPr id="9" name="Group 8">
            <a:extLst>
              <a:ext uri="{FF2B5EF4-FFF2-40B4-BE49-F238E27FC236}">
                <a16:creationId xmlns:a16="http://schemas.microsoft.com/office/drawing/2014/main" id="{7CD39963-BB20-DFE4-248F-3BBFEADFCD66}"/>
              </a:ext>
            </a:extLst>
          </p:cNvPr>
          <p:cNvGrpSpPr/>
          <p:nvPr/>
        </p:nvGrpSpPr>
        <p:grpSpPr>
          <a:xfrm>
            <a:off x="958037" y="3902075"/>
            <a:ext cx="858363" cy="858363"/>
            <a:chOff x="1284883" y="2024347"/>
            <a:chExt cx="2308749" cy="2308749"/>
          </a:xfrm>
        </p:grpSpPr>
        <p:pic>
          <p:nvPicPr>
            <p:cNvPr id="10" name="Picture 9" descr="A group of circles in a row&#10;&#10;Description automatically generated">
              <a:extLst>
                <a:ext uri="{FF2B5EF4-FFF2-40B4-BE49-F238E27FC236}">
                  <a16:creationId xmlns:a16="http://schemas.microsoft.com/office/drawing/2014/main" id="{F76F3E45-92F7-D7B2-6FAE-6CD33342959E}"/>
                </a:ext>
              </a:extLst>
            </p:cNvPr>
            <p:cNvPicPr>
              <a:picLocks noChangeAspect="1"/>
            </p:cNvPicPr>
            <p:nvPr/>
          </p:nvPicPr>
          <p:blipFill>
            <a:blip r:embed="rId3"/>
            <a:stretch>
              <a:fillRect/>
            </a:stretch>
          </p:blipFill>
          <p:spPr>
            <a:xfrm>
              <a:off x="1284883" y="2024347"/>
              <a:ext cx="2308749" cy="2308749"/>
            </a:xfrm>
            <a:prstGeom prst="rect">
              <a:avLst/>
            </a:prstGeom>
          </p:spPr>
        </p:pic>
        <p:cxnSp>
          <p:nvCxnSpPr>
            <p:cNvPr id="11" name="Straight Connector 10">
              <a:extLst>
                <a:ext uri="{FF2B5EF4-FFF2-40B4-BE49-F238E27FC236}">
                  <a16:creationId xmlns:a16="http://schemas.microsoft.com/office/drawing/2014/main" id="{981E94DA-09E5-4DF1-886A-5B7DD44C5746}"/>
                </a:ext>
              </a:extLst>
            </p:cNvPr>
            <p:cNvCxnSpPr>
              <a:cxnSpLocks/>
            </p:cNvCxnSpPr>
            <p:nvPr/>
          </p:nvCxnSpPr>
          <p:spPr>
            <a:xfrm>
              <a:off x="2146969" y="2606656"/>
              <a:ext cx="292288" cy="136401"/>
            </a:xfrm>
            <a:prstGeom prst="line">
              <a:avLst/>
            </a:prstGeom>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8A31C389-EEBE-AB20-DF2D-6C9E0BAD9141}"/>
                </a:ext>
              </a:extLst>
            </p:cNvPr>
            <p:cNvCxnSpPr>
              <a:cxnSpLocks/>
            </p:cNvCxnSpPr>
            <p:nvPr/>
          </p:nvCxnSpPr>
          <p:spPr>
            <a:xfrm>
              <a:off x="2724156" y="2538455"/>
              <a:ext cx="292288" cy="136401"/>
            </a:xfrm>
            <a:prstGeom prst="line">
              <a:avLst/>
            </a:prstGeom>
          </p:spPr>
          <p:style>
            <a:lnRef idx="3">
              <a:schemeClr val="accent5"/>
            </a:lnRef>
            <a:fillRef idx="0">
              <a:schemeClr val="accent5"/>
            </a:fillRef>
            <a:effectRef idx="2">
              <a:schemeClr val="accent5"/>
            </a:effectRef>
            <a:fontRef idx="minor">
              <a:schemeClr val="tx1"/>
            </a:fontRef>
          </p:style>
        </p:cxnSp>
        <p:cxnSp>
          <p:nvCxnSpPr>
            <p:cNvPr id="13" name="Straight Connector 12">
              <a:extLst>
                <a:ext uri="{FF2B5EF4-FFF2-40B4-BE49-F238E27FC236}">
                  <a16:creationId xmlns:a16="http://schemas.microsoft.com/office/drawing/2014/main" id="{6A8BA3E6-6619-11B1-6974-5CD575CC43D1}"/>
                </a:ext>
              </a:extLst>
            </p:cNvPr>
            <p:cNvCxnSpPr/>
            <p:nvPr/>
          </p:nvCxnSpPr>
          <p:spPr>
            <a:xfrm flipV="1">
              <a:off x="2439257" y="2674856"/>
              <a:ext cx="594817" cy="68201"/>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118DA139-64C6-249D-9E9D-1AE5AA11C8D1}"/>
                </a:ext>
              </a:extLst>
            </p:cNvPr>
            <p:cNvCxnSpPr>
              <a:cxnSpLocks/>
            </p:cNvCxnSpPr>
            <p:nvPr/>
          </p:nvCxnSpPr>
          <p:spPr>
            <a:xfrm>
              <a:off x="2439257" y="2743057"/>
              <a:ext cx="0" cy="621011"/>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04BA4B97-F7DA-250D-5AE7-775455644597}"/>
                </a:ext>
              </a:extLst>
            </p:cNvPr>
            <p:cNvCxnSpPr>
              <a:cxnSpLocks/>
            </p:cNvCxnSpPr>
            <p:nvPr/>
          </p:nvCxnSpPr>
          <p:spPr>
            <a:xfrm>
              <a:off x="2146969" y="2625910"/>
              <a:ext cx="0" cy="601757"/>
            </a:xfrm>
            <a:prstGeom prst="line">
              <a:avLst/>
            </a:prstGeom>
          </p:spPr>
          <p:style>
            <a:lnRef idx="3">
              <a:schemeClr val="accent5"/>
            </a:lnRef>
            <a:fillRef idx="0">
              <a:schemeClr val="accent5"/>
            </a:fillRef>
            <a:effectRef idx="2">
              <a:schemeClr val="accent5"/>
            </a:effectRef>
            <a:fontRef idx="minor">
              <a:schemeClr val="tx1"/>
            </a:fontRef>
          </p:style>
        </p:cxnSp>
        <p:cxnSp>
          <p:nvCxnSpPr>
            <p:cNvPr id="16" name="Straight Connector 15">
              <a:extLst>
                <a:ext uri="{FF2B5EF4-FFF2-40B4-BE49-F238E27FC236}">
                  <a16:creationId xmlns:a16="http://schemas.microsoft.com/office/drawing/2014/main" id="{67BB6EEC-A013-DF8C-CB57-F2548674A06D}"/>
                </a:ext>
              </a:extLst>
            </p:cNvPr>
            <p:cNvCxnSpPr>
              <a:cxnSpLocks/>
            </p:cNvCxnSpPr>
            <p:nvPr/>
          </p:nvCxnSpPr>
          <p:spPr>
            <a:xfrm>
              <a:off x="3028386" y="2674857"/>
              <a:ext cx="5688" cy="601222"/>
            </a:xfrm>
            <a:prstGeom prst="line">
              <a:avLst/>
            </a:prstGeom>
          </p:spPr>
          <p:style>
            <a:lnRef idx="3">
              <a:schemeClr val="accent5"/>
            </a:lnRef>
            <a:fillRef idx="0">
              <a:schemeClr val="accent5"/>
            </a:fillRef>
            <a:effectRef idx="2">
              <a:schemeClr val="accent5"/>
            </a:effectRef>
            <a:fontRef idx="minor">
              <a:schemeClr val="tx1"/>
            </a:fontRef>
          </p:style>
        </p:cxnSp>
        <p:cxnSp>
          <p:nvCxnSpPr>
            <p:cNvPr id="17" name="Straight Connector 16">
              <a:extLst>
                <a:ext uri="{FF2B5EF4-FFF2-40B4-BE49-F238E27FC236}">
                  <a16:creationId xmlns:a16="http://schemas.microsoft.com/office/drawing/2014/main" id="{D4F0CA6D-4FEC-D063-BBA4-4B6C2F36D737}"/>
                </a:ext>
              </a:extLst>
            </p:cNvPr>
            <p:cNvCxnSpPr>
              <a:cxnSpLocks/>
            </p:cNvCxnSpPr>
            <p:nvPr/>
          </p:nvCxnSpPr>
          <p:spPr>
            <a:xfrm flipV="1">
              <a:off x="2439258" y="3276078"/>
              <a:ext cx="594816" cy="87990"/>
            </a:xfrm>
            <a:prstGeom prst="line">
              <a:avLst/>
            </a:prstGeom>
          </p:spPr>
          <p:style>
            <a:lnRef idx="3">
              <a:schemeClr val="accent5"/>
            </a:lnRef>
            <a:fillRef idx="0">
              <a:schemeClr val="accent5"/>
            </a:fillRef>
            <a:effectRef idx="2">
              <a:schemeClr val="accent5"/>
            </a:effectRef>
            <a:fontRef idx="minor">
              <a:schemeClr val="tx1"/>
            </a:fontRef>
          </p:style>
        </p:cxnSp>
        <p:cxnSp>
          <p:nvCxnSpPr>
            <p:cNvPr id="18" name="Straight Connector 17">
              <a:extLst>
                <a:ext uri="{FF2B5EF4-FFF2-40B4-BE49-F238E27FC236}">
                  <a16:creationId xmlns:a16="http://schemas.microsoft.com/office/drawing/2014/main" id="{5F6A2C6F-3C1D-9ADA-D242-3A5CD39B0FA1}"/>
                </a:ext>
              </a:extLst>
            </p:cNvPr>
            <p:cNvCxnSpPr>
              <a:cxnSpLocks/>
            </p:cNvCxnSpPr>
            <p:nvPr/>
          </p:nvCxnSpPr>
          <p:spPr>
            <a:xfrm>
              <a:off x="2146969" y="3227667"/>
              <a:ext cx="292288" cy="136401"/>
            </a:xfrm>
            <a:prstGeom prst="line">
              <a:avLst/>
            </a:prstGeom>
          </p:spPr>
          <p:style>
            <a:lnRef idx="3">
              <a:schemeClr val="accent5"/>
            </a:lnRef>
            <a:fillRef idx="0">
              <a:schemeClr val="accent5"/>
            </a:fillRef>
            <a:effectRef idx="2">
              <a:schemeClr val="accent5"/>
            </a:effectRef>
            <a:fontRef idx="minor">
              <a:schemeClr val="tx1"/>
            </a:fontRef>
          </p:style>
        </p:cxnSp>
        <p:cxnSp>
          <p:nvCxnSpPr>
            <p:cNvPr id="19" name="Straight Connector 18">
              <a:extLst>
                <a:ext uri="{FF2B5EF4-FFF2-40B4-BE49-F238E27FC236}">
                  <a16:creationId xmlns:a16="http://schemas.microsoft.com/office/drawing/2014/main" id="{5C28416C-EAE5-3FF3-C836-39C19B25B307}"/>
                </a:ext>
              </a:extLst>
            </p:cNvPr>
            <p:cNvCxnSpPr>
              <a:cxnSpLocks/>
            </p:cNvCxnSpPr>
            <p:nvPr/>
          </p:nvCxnSpPr>
          <p:spPr>
            <a:xfrm flipV="1">
              <a:off x="2146968" y="2554622"/>
              <a:ext cx="584865" cy="67838"/>
            </a:xfrm>
            <a:prstGeom prst="line">
              <a:avLst/>
            </a:prstGeom>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588085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3E27BA-D640-5F33-6D3E-6840E5BA5683}"/>
                  </a:ext>
                </a:extLst>
              </p:cNvPr>
              <p:cNvSpPr>
                <a:spLocks noGrp="1"/>
              </p:cNvSpPr>
              <p:nvPr>
                <p:ph sz="half" idx="2"/>
              </p:nvPr>
            </p:nvSpPr>
            <p:spPr/>
            <p:txBody>
              <a:bodyPr/>
              <a:lstStyle/>
              <a:p>
                <a:r>
                  <a:rPr lang="en-US" dirty="0"/>
                  <a:t>3D segmentation has a better trade off between performance vs. continuity</a:t>
                </a:r>
              </a:p>
              <a:p>
                <a:r>
                  <a:rPr lang="en-US" dirty="0"/>
                  <a:t>Continuity is vital in conditional 3D image generation with diffusion model</a:t>
                </a:r>
              </a:p>
              <a:p>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𝑀𝑁</m:t>
                            </m:r>
                          </m:den>
                        </m:f>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𝑀</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r>
                                  <a:rPr lang="en-US" i="1">
                                    <a:latin typeface="Cambria Math" panose="02040503050406030204" pitchFamily="18" charset="0"/>
                                  </a:rPr>
                                  <m:t>−1</m:t>
                                </m:r>
                              </m:sup>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𝑖</m:t>
                                    </m:r>
                                  </m:sub>
                                  <m:sup>
                                    <m:r>
                                      <a:rPr lang="en-US" i="1">
                                        <a:latin typeface="Cambria Math" panose="02040503050406030204" pitchFamily="18" charset="0"/>
                                      </a:rPr>
                                      <m:t>𝑗</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𝑗</m:t>
                                    </m:r>
                                  </m:sup>
                                </m:sSubSup>
                              </m:e>
                            </m:nary>
                          </m:e>
                        </m:nary>
                        <m:r>
                          <a:rPr lang="en-US" b="0" i="1" smtClean="0">
                            <a:latin typeface="Cambria Math" panose="02040503050406030204" pitchFamily="18" charset="0"/>
                          </a:rPr>
                          <m:t>)</m:t>
                        </m:r>
                      </m:e>
                      <m:sup>
                        <m:r>
                          <a:rPr lang="en-US" b="0" i="1" smtClean="0">
                            <a:latin typeface="Cambria Math" panose="02040503050406030204" pitchFamily="18" charset="0"/>
                          </a:rPr>
                          <m:t>−1</m:t>
                        </m:r>
                      </m:sup>
                    </m:sSup>
                  </m:oMath>
                </a14:m>
                <a:endParaRPr lang="en-US" dirty="0"/>
              </a:p>
              <a:p>
                <a:pPr lvl="1"/>
                <a:r>
                  <a:rPr lang="en-US" dirty="0"/>
                  <a:t>Inverse of the average of change between adjacent slices</a:t>
                </a:r>
              </a:p>
            </p:txBody>
          </p:sp>
        </mc:Choice>
        <mc:Fallback>
          <p:sp>
            <p:nvSpPr>
              <p:cNvPr id="3" name="Content Placeholder 2">
                <a:extLst>
                  <a:ext uri="{FF2B5EF4-FFF2-40B4-BE49-F238E27FC236}">
                    <a16:creationId xmlns:a16="http://schemas.microsoft.com/office/drawing/2014/main" id="{BA3E27BA-D640-5F33-6D3E-6840E5BA5683}"/>
                  </a:ext>
                </a:extLst>
              </p:cNvPr>
              <p:cNvSpPr>
                <a:spLocks noGrp="1" noRot="1" noChangeAspect="1" noMove="1" noResize="1" noEditPoints="1" noAdjustHandles="1" noChangeArrowheads="1" noChangeShapeType="1" noTextEdit="1"/>
              </p:cNvSpPr>
              <p:nvPr>
                <p:ph sz="half" idx="2"/>
              </p:nvPr>
            </p:nvSpPr>
            <p:spPr>
              <a:blipFill>
                <a:blip r:embed="rId3"/>
                <a:stretch>
                  <a:fillRect t="-1869" r="-498"/>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287EECAC-34A5-BC8C-08E9-08036A140051}"/>
              </a:ext>
            </a:extLst>
          </p:cNvPr>
          <p:cNvSpPr>
            <a:spLocks noGrp="1"/>
          </p:cNvSpPr>
          <p:nvPr>
            <p:ph type="title"/>
          </p:nvPr>
        </p:nvSpPr>
        <p:spPr/>
        <p:txBody>
          <a:bodyPr/>
          <a:lstStyle/>
          <a:p>
            <a:r>
              <a:rPr lang="en-US" sz="3200" dirty="0"/>
              <a:t>nnU-Net – CNN-based supervised learning</a:t>
            </a:r>
            <a:endParaRPr lang="en-US" dirty="0"/>
          </a:p>
        </p:txBody>
      </p:sp>
      <p:sp>
        <p:nvSpPr>
          <p:cNvPr id="5" name="Date Placeholder 4">
            <a:extLst>
              <a:ext uri="{FF2B5EF4-FFF2-40B4-BE49-F238E27FC236}">
                <a16:creationId xmlns:a16="http://schemas.microsoft.com/office/drawing/2014/main" id="{E0B90411-F761-19AB-0BDE-A295AB56A796}"/>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CE623B19-04AF-62CB-8387-568A7A0A2C6B}"/>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4BC20438-F862-641A-8BF8-B47A5ADA6B19}"/>
              </a:ext>
            </a:extLst>
          </p:cNvPr>
          <p:cNvSpPr>
            <a:spLocks noGrp="1"/>
          </p:cNvSpPr>
          <p:nvPr>
            <p:ph type="sldNum" sz="quarter" idx="12"/>
          </p:nvPr>
        </p:nvSpPr>
        <p:spPr/>
        <p:txBody>
          <a:bodyPr/>
          <a:lstStyle/>
          <a:p>
            <a:fld id="{E1E1CD7C-2161-7D43-862E-CE4C333CD873}" type="slidenum">
              <a:rPr lang="fr-FR" smtClean="0"/>
              <a:pPr/>
              <a:t>7</a:t>
            </a:fld>
            <a:endParaRPr lang="fr-FR" dirty="0"/>
          </a:p>
        </p:txBody>
      </p:sp>
      <p:pic>
        <p:nvPicPr>
          <p:cNvPr id="8" name="Content Placeholder 7">
            <a:extLst>
              <a:ext uri="{FF2B5EF4-FFF2-40B4-BE49-F238E27FC236}">
                <a16:creationId xmlns:a16="http://schemas.microsoft.com/office/drawing/2014/main" id="{E3C5371E-57D7-D345-E1E8-91499FDF6524}"/>
              </a:ext>
            </a:extLst>
          </p:cNvPr>
          <p:cNvPicPr>
            <a:picLocks noGrp="1" noChangeAspect="1"/>
          </p:cNvPicPr>
          <p:nvPr>
            <p:ph sz="half" idx="1"/>
          </p:nvPr>
        </p:nvPicPr>
        <p:blipFill>
          <a:blip r:embed="rId4"/>
          <a:stretch>
            <a:fillRect/>
          </a:stretch>
        </p:blipFill>
        <p:spPr>
          <a:xfrm>
            <a:off x="938425" y="1563688"/>
            <a:ext cx="3604787" cy="3263900"/>
          </a:xfrm>
          <a:prstGeom prst="rect">
            <a:avLst/>
          </a:prstGeom>
        </p:spPr>
      </p:pic>
    </p:spTree>
    <p:extLst>
      <p:ext uri="{BB962C8B-B14F-4D97-AF65-F5344CB8AC3E}">
        <p14:creationId xmlns:p14="http://schemas.microsoft.com/office/powerpoint/2010/main" val="1705625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C8237-EC5B-CA32-4129-98D6CB328708}"/>
              </a:ext>
            </a:extLst>
          </p:cNvPr>
          <p:cNvSpPr>
            <a:spLocks noGrp="1"/>
          </p:cNvSpPr>
          <p:nvPr>
            <p:ph idx="1"/>
          </p:nvPr>
        </p:nvSpPr>
        <p:spPr/>
        <p:txBody>
          <a:bodyPr/>
          <a:lstStyle/>
          <a:p>
            <a:r>
              <a:rPr lang="en-US" dirty="0">
                <a:solidFill>
                  <a:schemeClr val="tx1">
                    <a:lumMod val="20000"/>
                    <a:lumOff val="80000"/>
                  </a:schemeClr>
                </a:solidFill>
              </a:rPr>
              <a:t>CNN-based supervised learning</a:t>
            </a:r>
          </a:p>
          <a:p>
            <a:pPr lvl="1"/>
            <a:r>
              <a:rPr lang="en-US" dirty="0">
                <a:solidFill>
                  <a:schemeClr val="tx1">
                    <a:lumMod val="20000"/>
                    <a:lumOff val="80000"/>
                  </a:schemeClr>
                </a:solidFill>
              </a:rPr>
              <a:t>nnU-Net – CNN-based supervised learning</a:t>
            </a:r>
          </a:p>
          <a:p>
            <a:r>
              <a:rPr lang="en-US" dirty="0"/>
              <a:t>Transformers-based models</a:t>
            </a:r>
          </a:p>
          <a:p>
            <a:pPr lvl="1"/>
            <a:r>
              <a:rPr lang="en-US" dirty="0" err="1"/>
              <a:t>SegFormer</a:t>
            </a:r>
            <a:r>
              <a:rPr lang="en-US" dirty="0"/>
              <a:t> – Transformer-based supervised learning</a:t>
            </a:r>
          </a:p>
          <a:p>
            <a:pPr lvl="1"/>
            <a:r>
              <a:rPr lang="en-US" dirty="0" err="1"/>
              <a:t>SuPreM</a:t>
            </a:r>
            <a:r>
              <a:rPr lang="en-US" dirty="0"/>
              <a:t> – Supervised pre-training for medical images</a:t>
            </a:r>
          </a:p>
          <a:p>
            <a:pPr lvl="1"/>
            <a:r>
              <a:rPr lang="en-US" dirty="0"/>
              <a:t>V-JEPA – Unimodal self-supervised learning for medical images</a:t>
            </a:r>
          </a:p>
          <a:p>
            <a:pPr lvl="1"/>
            <a:r>
              <a:rPr lang="en-US" dirty="0"/>
              <a:t>RADIO – Distilled self-supervised pre-training model</a:t>
            </a:r>
          </a:p>
          <a:p>
            <a:r>
              <a:rPr lang="en-US" dirty="0">
                <a:solidFill>
                  <a:schemeClr val="tx1">
                    <a:lumMod val="20000"/>
                    <a:lumOff val="80000"/>
                  </a:schemeClr>
                </a:solidFill>
              </a:rPr>
              <a:t>SSL</a:t>
            </a:r>
          </a:p>
          <a:p>
            <a:pPr lvl="1"/>
            <a:r>
              <a:rPr lang="en-US" dirty="0">
                <a:solidFill>
                  <a:schemeClr val="tx1">
                    <a:lumMod val="20000"/>
                    <a:lumOff val="80000"/>
                  </a:schemeClr>
                </a:solidFill>
              </a:rPr>
              <a:t>Genesis – Unimodal self-supervised learning for medical images</a:t>
            </a:r>
          </a:p>
          <a:p>
            <a:pPr lvl="1"/>
            <a:r>
              <a:rPr lang="en-US" dirty="0">
                <a:solidFill>
                  <a:schemeClr val="tx1">
                    <a:lumMod val="20000"/>
                    <a:lumOff val="80000"/>
                  </a:schemeClr>
                </a:solidFill>
              </a:rPr>
              <a:t>CLIP – Multi-modal self-supervised pre-training</a:t>
            </a:r>
          </a:p>
        </p:txBody>
      </p:sp>
      <p:sp>
        <p:nvSpPr>
          <p:cNvPr id="3" name="Title 2">
            <a:extLst>
              <a:ext uri="{FF2B5EF4-FFF2-40B4-BE49-F238E27FC236}">
                <a16:creationId xmlns:a16="http://schemas.microsoft.com/office/drawing/2014/main" id="{166A8B92-93D9-6BFF-6C9D-7DBD89F4AB5F}"/>
              </a:ext>
            </a:extLst>
          </p:cNvPr>
          <p:cNvSpPr>
            <a:spLocks noGrp="1"/>
          </p:cNvSpPr>
          <p:nvPr>
            <p:ph type="title"/>
          </p:nvPr>
        </p:nvSpPr>
        <p:spPr/>
        <p:txBody>
          <a:bodyPr/>
          <a:lstStyle/>
          <a:p>
            <a:r>
              <a:rPr lang="en-US" dirty="0"/>
              <a:t>Algorithms</a:t>
            </a:r>
          </a:p>
        </p:txBody>
      </p:sp>
      <p:sp>
        <p:nvSpPr>
          <p:cNvPr id="4" name="Date Placeholder 3">
            <a:extLst>
              <a:ext uri="{FF2B5EF4-FFF2-40B4-BE49-F238E27FC236}">
                <a16:creationId xmlns:a16="http://schemas.microsoft.com/office/drawing/2014/main" id="{304B5A32-180D-8962-272B-DF5A4F62E938}"/>
              </a:ext>
            </a:extLst>
          </p:cNvPr>
          <p:cNvSpPr>
            <a:spLocks noGrp="1"/>
          </p:cNvSpPr>
          <p:nvPr>
            <p:ph type="dt" sz="half" idx="10"/>
          </p:nvPr>
        </p:nvSpPr>
        <p:spPr/>
        <p:txBody>
          <a:bodyPr/>
          <a:lstStyle/>
          <a:p>
            <a:r>
              <a:rPr lang="fr-CH" dirty="0"/>
              <a:t>MASTER THESIS DEFENSE / MULTI-MODAL SSL </a:t>
            </a:r>
            <a:r>
              <a:rPr lang="en-US" dirty="0"/>
              <a:t>FOR</a:t>
            </a:r>
            <a:r>
              <a:rPr lang="fr-CH" dirty="0"/>
              <a:t> CALCIUM SEGMENTATION ON OCT IMAGES</a:t>
            </a:r>
            <a:endParaRPr lang="fr-FR" dirty="0"/>
          </a:p>
        </p:txBody>
      </p:sp>
      <p:sp>
        <p:nvSpPr>
          <p:cNvPr id="5" name="Footer Placeholder 4">
            <a:extLst>
              <a:ext uri="{FF2B5EF4-FFF2-40B4-BE49-F238E27FC236}">
                <a16:creationId xmlns:a16="http://schemas.microsoft.com/office/drawing/2014/main" id="{C29CD89C-0D53-9CC0-671B-3FF7EB0EC18A}"/>
              </a:ext>
            </a:extLst>
          </p:cNvPr>
          <p:cNvSpPr>
            <a:spLocks noGrp="1"/>
          </p:cNvSpPr>
          <p:nvPr>
            <p:ph type="ftr" sz="quarter" idx="11"/>
          </p:nvPr>
        </p:nvSpPr>
        <p:spPr/>
        <p:txBody>
          <a:bodyPr/>
          <a:lstStyle/>
          <a:p>
            <a:r>
              <a:rPr lang="fr-FR" dirty="0"/>
              <a:t>Naravich Chutisilp</a:t>
            </a:r>
          </a:p>
        </p:txBody>
      </p:sp>
      <p:sp>
        <p:nvSpPr>
          <p:cNvPr id="6" name="Slide Number Placeholder 5">
            <a:extLst>
              <a:ext uri="{FF2B5EF4-FFF2-40B4-BE49-F238E27FC236}">
                <a16:creationId xmlns:a16="http://schemas.microsoft.com/office/drawing/2014/main" id="{7424FD29-F2F9-DCCC-8107-F776069A65F9}"/>
              </a:ext>
            </a:extLst>
          </p:cNvPr>
          <p:cNvSpPr>
            <a:spLocks noGrp="1"/>
          </p:cNvSpPr>
          <p:nvPr>
            <p:ph type="sldNum" sz="quarter" idx="12"/>
          </p:nvPr>
        </p:nvSpPr>
        <p:spPr/>
        <p:txBody>
          <a:bodyPr/>
          <a:lstStyle/>
          <a:p>
            <a:fld id="{E1E1CD7C-2161-7D43-862E-CE4C333CD873}" type="slidenum">
              <a:rPr lang="fr-FR" smtClean="0"/>
              <a:pPr/>
              <a:t>8</a:t>
            </a:fld>
            <a:endParaRPr lang="fr-FR" dirty="0"/>
          </a:p>
        </p:txBody>
      </p:sp>
    </p:spTree>
    <p:extLst>
      <p:ext uri="{BB962C8B-B14F-4D97-AF65-F5344CB8AC3E}">
        <p14:creationId xmlns:p14="http://schemas.microsoft.com/office/powerpoint/2010/main" val="3481813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497FD6-D47E-38C9-2F3C-4A156767E0F4}"/>
              </a:ext>
            </a:extLst>
          </p:cNvPr>
          <p:cNvSpPr>
            <a:spLocks noGrp="1"/>
          </p:cNvSpPr>
          <p:nvPr>
            <p:ph sz="half" idx="1"/>
          </p:nvPr>
        </p:nvSpPr>
        <p:spPr/>
        <p:txBody>
          <a:bodyPr/>
          <a:lstStyle/>
          <a:p>
            <a:r>
              <a:rPr lang="en-US" dirty="0"/>
              <a:t>All transformer-based models perform worse than CNN-based counterpart.</a:t>
            </a:r>
          </a:p>
          <a:p>
            <a:r>
              <a:rPr lang="en-US" dirty="0"/>
              <a:t>Transformer can integrate global context from an image to make its prediction which is not beneficial for calcium that is localized</a:t>
            </a:r>
          </a:p>
        </p:txBody>
      </p:sp>
      <p:pic>
        <p:nvPicPr>
          <p:cNvPr id="9" name="Content Placeholder 8" descr="A screenshot of a computer&#10;&#10;Description automatically generated">
            <a:extLst>
              <a:ext uri="{FF2B5EF4-FFF2-40B4-BE49-F238E27FC236}">
                <a16:creationId xmlns:a16="http://schemas.microsoft.com/office/drawing/2014/main" id="{CC818D3A-6ABA-8610-D5D4-75CB23B70FF4}"/>
              </a:ext>
            </a:extLst>
          </p:cNvPr>
          <p:cNvPicPr>
            <a:picLocks noGrp="1" noChangeAspect="1"/>
          </p:cNvPicPr>
          <p:nvPr>
            <p:ph sz="half" idx="2"/>
          </p:nvPr>
        </p:nvPicPr>
        <p:blipFill>
          <a:blip r:embed="rId2"/>
          <a:stretch>
            <a:fillRect/>
          </a:stretch>
        </p:blipFill>
        <p:spPr>
          <a:xfrm>
            <a:off x="4580970" y="1486140"/>
            <a:ext cx="4306649" cy="2526106"/>
          </a:xfrm>
        </p:spPr>
      </p:pic>
      <p:sp>
        <p:nvSpPr>
          <p:cNvPr id="4" name="Title 3">
            <a:extLst>
              <a:ext uri="{FF2B5EF4-FFF2-40B4-BE49-F238E27FC236}">
                <a16:creationId xmlns:a16="http://schemas.microsoft.com/office/drawing/2014/main" id="{E6815CFF-FC26-5DA7-03A6-2376F2C527CB}"/>
              </a:ext>
            </a:extLst>
          </p:cNvPr>
          <p:cNvSpPr>
            <a:spLocks noGrp="1"/>
          </p:cNvSpPr>
          <p:nvPr>
            <p:ph type="title"/>
          </p:nvPr>
        </p:nvSpPr>
        <p:spPr/>
        <p:txBody>
          <a:bodyPr/>
          <a:lstStyle/>
          <a:p>
            <a:r>
              <a:rPr lang="en-US" dirty="0"/>
              <a:t>Transformer-based models</a:t>
            </a:r>
          </a:p>
        </p:txBody>
      </p:sp>
      <p:sp>
        <p:nvSpPr>
          <p:cNvPr id="5" name="Date Placeholder 4">
            <a:extLst>
              <a:ext uri="{FF2B5EF4-FFF2-40B4-BE49-F238E27FC236}">
                <a16:creationId xmlns:a16="http://schemas.microsoft.com/office/drawing/2014/main" id="{C1C9A29B-5630-BA2A-0C25-5CCD2BED734C}"/>
              </a:ext>
            </a:extLst>
          </p:cNvPr>
          <p:cNvSpPr>
            <a:spLocks noGrp="1"/>
          </p:cNvSpPr>
          <p:nvPr>
            <p:ph type="dt" sz="half" idx="10"/>
          </p:nvPr>
        </p:nvSpPr>
        <p:spPr/>
        <p:txBody>
          <a:bodyPr/>
          <a:lstStyle/>
          <a:p>
            <a:r>
              <a:rPr lang="fr-CH"/>
              <a:t>MASTER THESIS DEFENSE / MULTI-MODAL SSL </a:t>
            </a:r>
            <a:r>
              <a:rPr lang="en-US"/>
              <a:t>FOR</a:t>
            </a:r>
            <a:r>
              <a:rPr lang="fr-CH"/>
              <a:t> CALCIUM SEGMENTATION ON OCT IMAGES</a:t>
            </a:r>
            <a:endParaRPr lang="fr-FR" dirty="0"/>
          </a:p>
        </p:txBody>
      </p:sp>
      <p:sp>
        <p:nvSpPr>
          <p:cNvPr id="6" name="Footer Placeholder 5">
            <a:extLst>
              <a:ext uri="{FF2B5EF4-FFF2-40B4-BE49-F238E27FC236}">
                <a16:creationId xmlns:a16="http://schemas.microsoft.com/office/drawing/2014/main" id="{52DB895A-21F6-45DD-6BA7-70C2A42B27EF}"/>
              </a:ext>
            </a:extLst>
          </p:cNvPr>
          <p:cNvSpPr>
            <a:spLocks noGrp="1"/>
          </p:cNvSpPr>
          <p:nvPr>
            <p:ph type="ftr" sz="quarter" idx="11"/>
          </p:nvPr>
        </p:nvSpPr>
        <p:spPr/>
        <p:txBody>
          <a:bodyPr/>
          <a:lstStyle/>
          <a:p>
            <a:r>
              <a:rPr lang="fr-FR"/>
              <a:t>Naravich Chutisilp</a:t>
            </a:r>
            <a:endParaRPr lang="fr-FR" dirty="0"/>
          </a:p>
        </p:txBody>
      </p:sp>
      <p:sp>
        <p:nvSpPr>
          <p:cNvPr id="7" name="Slide Number Placeholder 6">
            <a:extLst>
              <a:ext uri="{FF2B5EF4-FFF2-40B4-BE49-F238E27FC236}">
                <a16:creationId xmlns:a16="http://schemas.microsoft.com/office/drawing/2014/main" id="{A00EB7BF-7C0F-D39E-B227-C5A1E5FA4842}"/>
              </a:ext>
            </a:extLst>
          </p:cNvPr>
          <p:cNvSpPr>
            <a:spLocks noGrp="1"/>
          </p:cNvSpPr>
          <p:nvPr>
            <p:ph type="sldNum" sz="quarter" idx="12"/>
          </p:nvPr>
        </p:nvSpPr>
        <p:spPr/>
        <p:txBody>
          <a:bodyPr/>
          <a:lstStyle/>
          <a:p>
            <a:fld id="{E1E1CD7C-2161-7D43-862E-CE4C333CD873}" type="slidenum">
              <a:rPr lang="fr-FR" smtClean="0"/>
              <a:pPr/>
              <a:t>9</a:t>
            </a:fld>
            <a:endParaRPr lang="fr-FR" dirty="0"/>
          </a:p>
        </p:txBody>
      </p:sp>
    </p:spTree>
    <p:extLst>
      <p:ext uri="{BB962C8B-B14F-4D97-AF65-F5344CB8AC3E}">
        <p14:creationId xmlns:p14="http://schemas.microsoft.com/office/powerpoint/2010/main" val="1007006545"/>
      </p:ext>
    </p:extLst>
  </p:cSld>
  <p:clrMapOvr>
    <a:masterClrMapping/>
  </p:clrMapOvr>
</p:sld>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FC127AB4946248A5685C1F92D54FFE" ma:contentTypeVersion="0" ma:contentTypeDescription="Crée un document." ma:contentTypeScope="" ma:versionID="ef3ff242486930b75c69099c0dd02c57">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8CE09B-89B1-4B5D-BED2-87C84F0777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66205E9-12FC-4D6C-B0C7-1E9025EEB158}">
  <ds:schemaRefs>
    <ds:schemaRef ds:uri="http://schemas.microsoft.com/sharepoint/v3/contenttype/forms"/>
  </ds:schemaRefs>
</ds:datastoreItem>
</file>

<file path=customXml/itemProps3.xml><?xml version="1.0" encoding="utf-8"?>
<ds:datastoreItem xmlns:ds="http://schemas.openxmlformats.org/officeDocument/2006/customXml" ds:itemID="{348A6C70-7FF5-480A-B09B-7D0A19B2F43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Thème Office</Template>
  <TotalTime>644</TotalTime>
  <Words>1820</Words>
  <Application>Microsoft Office PowerPoint</Application>
  <PresentationFormat>On-screen Show (16:9)</PresentationFormat>
  <Paragraphs>270</Paragraphs>
  <Slides>36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Cambria Math</vt:lpstr>
      <vt:lpstr>Franklin Gothic Demi Cond</vt:lpstr>
      <vt:lpstr>Wingdings</vt:lpstr>
      <vt:lpstr>Thème Office</vt:lpstr>
      <vt:lpstr>Multi-Modal Self-Supervised Learning For Calcium Segmentation on OCT Images</vt:lpstr>
      <vt:lpstr>Executive Summary</vt:lpstr>
      <vt:lpstr>Algorithms</vt:lpstr>
      <vt:lpstr>Algorithms</vt:lpstr>
      <vt:lpstr>nnU-Net – CNN-based supervised learning</vt:lpstr>
      <vt:lpstr>nnU-Net – CNN-based supervised learning</vt:lpstr>
      <vt:lpstr>nnU-Net – CNN-based supervised learning</vt:lpstr>
      <vt:lpstr>Algorithms</vt:lpstr>
      <vt:lpstr>Transformer-based models</vt:lpstr>
      <vt:lpstr>SegFormer – Transformer-based supervised learning</vt:lpstr>
      <vt:lpstr>SuPreM – Supervised pre-training for medical images</vt:lpstr>
      <vt:lpstr>SuPreM – Supervised pre-training for medical images</vt:lpstr>
      <vt:lpstr>V-JEPA – Unimodal self-supervised learning for medical images</vt:lpstr>
      <vt:lpstr>V-JEPA – Unimodal self-supervised learning for medical images</vt:lpstr>
      <vt:lpstr>V-JEPA – Unimodal self-supervised learning for medical images</vt:lpstr>
      <vt:lpstr>RADIO – Distilled self-supervised pre-training model</vt:lpstr>
      <vt:lpstr>Transformer-based models</vt:lpstr>
      <vt:lpstr>Algorithms</vt:lpstr>
      <vt:lpstr>Genesis – Unimodal self-supervised learning for medical images</vt:lpstr>
      <vt:lpstr>Genesis – Unimodal self-supervised learning for medical images</vt:lpstr>
      <vt:lpstr>CLIP – Multi-modal self-supervised pre-training</vt:lpstr>
      <vt:lpstr>CLIP – Multi-modal self-supervised pre-training</vt:lpstr>
      <vt:lpstr>CLIP – Multi-modal self-supervised pre-training</vt:lpstr>
      <vt:lpstr>CLIP – Multi-modal self-supervised pre-training</vt:lpstr>
      <vt:lpstr>Conclusion</vt:lpstr>
      <vt:lpstr>Conclusion</vt:lpstr>
      <vt:lpstr>Discussion and observation</vt:lpstr>
      <vt:lpstr>Discussion and observation</vt:lpstr>
      <vt:lpstr>Discussion and observation</vt:lpstr>
      <vt:lpstr>Discussion and observation</vt:lpstr>
      <vt:lpstr>SSL Pre-training</vt:lpstr>
      <vt:lpstr>SSL Pre-training (V-JEPA)</vt:lpstr>
      <vt:lpstr>SSL Pre-training (CLIP)</vt:lpstr>
      <vt:lpstr>SSL Pre-training (CLIP)</vt:lpstr>
      <vt:lpstr>SSL Pre-training (CLIP)</vt:lpstr>
      <vt:lpstr>SSL Pre-training (CLIP)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Naravich Chutisilp</cp:lastModifiedBy>
  <cp:revision>62</cp:revision>
  <dcterms:created xsi:type="dcterms:W3CDTF">2019-04-02T06:24:35Z</dcterms:created>
  <dcterms:modified xsi:type="dcterms:W3CDTF">2024-08-02T18:57:44Z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0x0101001BFC127AB4946248A5685C1F92D54FFE</vt:lpwstr>
  </property>
</Properties>
</file>